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19" r:id="rId2"/>
    <p:sldId id="258" r:id="rId3"/>
    <p:sldId id="321" r:id="rId4"/>
    <p:sldId id="315" r:id="rId5"/>
    <p:sldId id="260" r:id="rId6"/>
    <p:sldId id="265" r:id="rId7"/>
    <p:sldId id="266" r:id="rId8"/>
    <p:sldId id="268" r:id="rId9"/>
    <p:sldId id="269" r:id="rId10"/>
    <p:sldId id="270" r:id="rId11"/>
    <p:sldId id="272" r:id="rId12"/>
    <p:sldId id="275" r:id="rId13"/>
    <p:sldId id="276" r:id="rId14"/>
    <p:sldId id="316" r:id="rId15"/>
    <p:sldId id="279" r:id="rId16"/>
    <p:sldId id="277" r:id="rId17"/>
    <p:sldId id="283" r:id="rId18"/>
    <p:sldId id="281" r:id="rId19"/>
    <p:sldId id="284" r:id="rId20"/>
    <p:sldId id="313" r:id="rId21"/>
    <p:sldId id="285" r:id="rId22"/>
    <p:sldId id="289" r:id="rId23"/>
    <p:sldId id="288" r:id="rId24"/>
    <p:sldId id="293" r:id="rId25"/>
    <p:sldId id="295" r:id="rId26"/>
    <p:sldId id="299" r:id="rId27"/>
    <p:sldId id="310" r:id="rId28"/>
    <p:sldId id="301" r:id="rId29"/>
    <p:sldId id="303" r:id="rId30"/>
    <p:sldId id="320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05BB"/>
    <a:srgbClr val="1606E4"/>
    <a:srgbClr val="FF3399"/>
    <a:srgbClr val="150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4" autoAdjust="0"/>
    <p:restoredTop sz="94718" autoAdjust="0"/>
  </p:normalViewPr>
  <p:slideViewPr>
    <p:cSldViewPr>
      <p:cViewPr varScale="1">
        <p:scale>
          <a:sx n="81" d="100"/>
          <a:sy n="81" d="100"/>
        </p:scale>
        <p:origin x="1498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6205A-7658-49D3-AF95-932A72547C83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15333-9A2B-48EB-860F-FC8DD32FC1C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95EA7-1F0E-444D-91DB-374842ABFBC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9571" name="备注占位符 2"/>
          <p:cNvSpPr>
            <a:spLocks noGrp="1"/>
          </p:cNvSpPr>
          <p:nvPr>
            <p:ph type="body"/>
          </p:nvPr>
        </p:nvSpPr>
        <p:spPr>
          <a:xfrm>
            <a:off x="685800" y="4400552"/>
            <a:ext cx="5486400" cy="3600449"/>
          </a:xfrm>
          <a:ln w="12700"/>
        </p:spPr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  <p:sp>
        <p:nvSpPr>
          <p:cNvPr id="1095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en-US" sz="1200" dirty="0"/>
              <a:pPr lvl="0" algn="r" eaLnBrk="1" hangingPunct="1"/>
              <a:t>27</a:t>
            </a:fld>
            <a:endParaRPr lang="en-US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CAF0-1EE5-4B74-AF96-9CFA7E09A6A8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1E89-56A2-40AA-B3A1-D8A35A720D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CAF0-1EE5-4B74-AF96-9CFA7E09A6A8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1E89-56A2-40AA-B3A1-D8A35A720D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CAF0-1EE5-4B74-AF96-9CFA7E09A6A8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1E89-56A2-40AA-B3A1-D8A35A720D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CAF0-1EE5-4B74-AF96-9CFA7E09A6A8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1E89-56A2-40AA-B3A1-D8A35A720D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CAF0-1EE5-4B74-AF96-9CFA7E09A6A8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1E89-56A2-40AA-B3A1-D8A35A720D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CAF0-1EE5-4B74-AF96-9CFA7E09A6A8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1E89-56A2-40AA-B3A1-D8A35A720D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CAF0-1EE5-4B74-AF96-9CFA7E09A6A8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1E89-56A2-40AA-B3A1-D8A35A720D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CAF0-1EE5-4B74-AF96-9CFA7E09A6A8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1E89-56A2-40AA-B3A1-D8A35A720D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CAF0-1EE5-4B74-AF96-9CFA7E09A6A8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1E89-56A2-40AA-B3A1-D8A35A720D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CAF0-1EE5-4B74-AF96-9CFA7E09A6A8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1E89-56A2-40AA-B3A1-D8A35A720D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CAF0-1EE5-4B74-AF96-9CFA7E09A6A8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1E89-56A2-40AA-B3A1-D8A35A720D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4CAF0-1EE5-4B74-AF96-9CFA7E09A6A8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91E89-56A2-40AA-B3A1-D8A35A720D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6.pn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2.pn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audio" Target="file:///D:\2020&#24405;&#35838;\18-&#32479;&#19968;&#22810;&#27665;&#26063;&#22269;&#23478;&#30340;&#24041;&#22266;&#21644;&#21457;&#23637;-&#36213;&#25935;\18-&#22823;&#21776;&#35946;&#20384;-&#36213;&#25935;.mp3" TargetMode="External"/><Relationship Id="rId6" Type="http://schemas.openxmlformats.org/officeDocument/2006/relationships/image" Target="../media/image56.jpeg"/><Relationship Id="rId11" Type="http://schemas.openxmlformats.org/officeDocument/2006/relationships/image" Target="../media/image61.jpeg"/><Relationship Id="rId5" Type="http://schemas.openxmlformats.org/officeDocument/2006/relationships/image" Target="../media/image55.jpe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Relationship Id="rId1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pic>
        <p:nvPicPr>
          <p:cNvPr id="13" name="图片 12" descr="吗图片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44844"/>
            <a:ext cx="2771800" cy="92722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23728" y="1628800"/>
            <a:ext cx="4493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初中历史       七年级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47664" y="2636912"/>
            <a:ext cx="62071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+mj-ea"/>
                <a:ea typeface="+mj-ea"/>
              </a:rPr>
              <a:t>          </a:t>
            </a:r>
            <a:r>
              <a:rPr lang="zh-CN" altLang="en-US" sz="3600" b="1" dirty="0">
                <a:solidFill>
                  <a:srgbClr val="FF0000"/>
                </a:solidFill>
                <a:latin typeface="+mj-ea"/>
                <a:ea typeface="+mj-ea"/>
              </a:rPr>
              <a:t>第</a:t>
            </a:r>
            <a:r>
              <a:rPr lang="en-US" altLang="zh-CN" sz="3600" b="1" dirty="0">
                <a:solidFill>
                  <a:srgbClr val="FF0000"/>
                </a:solidFill>
                <a:latin typeface="+mj-ea"/>
                <a:ea typeface="+mj-ea"/>
              </a:rPr>
              <a:t>18</a:t>
            </a:r>
            <a:r>
              <a:rPr lang="zh-CN" altLang="en-US" sz="3600" b="1" dirty="0">
                <a:solidFill>
                  <a:srgbClr val="FF0000"/>
                </a:solidFill>
                <a:latin typeface="+mj-ea"/>
                <a:ea typeface="+mj-ea"/>
              </a:rPr>
              <a:t>课 </a:t>
            </a:r>
            <a:endParaRPr lang="en-US" altLang="zh-CN" sz="36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CN" altLang="en-US" sz="3600" b="1" dirty="0">
                <a:solidFill>
                  <a:srgbClr val="FF0000"/>
                </a:solidFill>
                <a:latin typeface="+mj-ea"/>
                <a:ea typeface="+mj-ea"/>
              </a:rPr>
              <a:t>统一多民族国家的巩固和发展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-108520" y="332656"/>
            <a:ext cx="469231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、“剑”指东南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台湾</a:t>
            </a:r>
            <a:endParaRPr lang="en-US" altLang="zh-CN" sz="32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）郑成功收复台湾</a:t>
            </a:r>
            <a:endParaRPr lang="en-US" altLang="zh-CN" sz="28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sz="24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4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   </a:t>
            </a:r>
            <a:endParaRPr lang="zh-CN" altLang="en-US" sz="24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496" y="44624"/>
            <a:ext cx="296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二、文武并进实国策</a:t>
            </a:r>
            <a:endParaRPr lang="en-US" altLang="zh-CN" sz="24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Picture 3" descr="接受荷兰投向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844824"/>
            <a:ext cx="4541837" cy="2684462"/>
          </a:xfrm>
          <a:prstGeom prst="rect">
            <a:avLst/>
          </a:prstGeom>
          <a:noFill/>
          <a:ln w="349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4932040" y="1484784"/>
            <a:ext cx="4211960" cy="1655764"/>
            <a:chOff x="0" y="236"/>
            <a:chExt cx="3066" cy="1043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0" y="236"/>
              <a:ext cx="3066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" name="Rectangle 6"/>
            <p:cNvSpPr/>
            <p:nvPr/>
          </p:nvSpPr>
          <p:spPr>
            <a:xfrm>
              <a:off x="157" y="407"/>
              <a:ext cx="2606" cy="8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2800" noProof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1662</a:t>
              </a:r>
              <a:r>
                <a:rPr lang="zh-CN" altLang="en-US" sz="2800" noProof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年</a:t>
              </a:r>
              <a:r>
                <a:rPr lang="en-US" altLang="zh-CN" sz="2800" noProof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2</a:t>
              </a:r>
              <a:r>
                <a:rPr lang="zh-CN" altLang="en-US" sz="2800" noProof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月</a:t>
              </a:r>
              <a:r>
                <a:rPr lang="en-US" altLang="zh-CN" sz="2800" noProof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1</a:t>
              </a:r>
              <a:r>
                <a:rPr lang="zh-CN" altLang="en-US" sz="2800" noProof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日，郑成功收复台湾城，荷兰殖民者全部投降。</a:t>
              </a:r>
            </a:p>
          </p:txBody>
        </p:sp>
      </p:grpSp>
      <p:pic>
        <p:nvPicPr>
          <p:cNvPr id="13" name="Picture 7" descr="i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3717032"/>
            <a:ext cx="4833938" cy="260985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14" name="Group 8"/>
          <p:cNvGrpSpPr>
            <a:grpSpLocks/>
          </p:cNvGrpSpPr>
          <p:nvPr/>
        </p:nvGrpSpPr>
        <p:grpSpPr bwMode="auto">
          <a:xfrm>
            <a:off x="539600" y="4725144"/>
            <a:ext cx="3456299" cy="957234"/>
            <a:chOff x="-878" y="11"/>
            <a:chExt cx="6021" cy="4138"/>
          </a:xfrm>
        </p:grpSpPr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0" y="11"/>
              <a:ext cx="3066" cy="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Rectangle 10"/>
            <p:cNvSpPr/>
            <p:nvPr/>
          </p:nvSpPr>
          <p:spPr>
            <a:xfrm>
              <a:off x="-878" y="25"/>
              <a:ext cx="6021" cy="412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800" noProof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在赤嵌楼上的荷军首先接受投降。</a:t>
              </a:r>
              <a:endParaRPr lang="zh-CN" altLang="en-US" sz="2800" noProof="1">
                <a:latin typeface="Times New Roman" panose="02020603050405020304" pitchFamily="18" charset="0"/>
                <a:ea typeface="黑体" panose="0201060003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-108520" y="332656"/>
            <a:ext cx="469231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、“剑”指东南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台湾</a:t>
            </a:r>
            <a:endParaRPr lang="en-US" altLang="zh-CN" sz="32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）郑成功收复台湾</a:t>
            </a:r>
            <a:endParaRPr lang="en-US" altLang="zh-CN" sz="28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sz="24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4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   </a:t>
            </a:r>
            <a:endParaRPr lang="zh-CN" altLang="en-US" sz="24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6512" y="44624"/>
            <a:ext cx="296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二、文武并进实国策</a:t>
            </a:r>
            <a:endParaRPr lang="en-US" altLang="zh-CN" sz="24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80000" flipH="1">
            <a:off x="390616" y="1052598"/>
            <a:ext cx="2887663" cy="539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"/>
          <p:cNvSpPr txBox="1">
            <a:spLocks noRot="1" noChangeArrowheads="1"/>
          </p:cNvSpPr>
          <p:nvPr/>
        </p:nvSpPr>
        <p:spPr>
          <a:xfrm>
            <a:off x="2483768" y="1896533"/>
            <a:ext cx="3382963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mbria" pitchFamily="18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432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复  台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BF432A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mbria" pitchFamily="18" charset="0"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BF432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   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F432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郑成功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mbria" pitchFamily="18" charset="0"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BF432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   开辟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荆榛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BF432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逐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荷夷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BF432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mbria" pitchFamily="18" charset="0"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BF432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   十年始克复先基。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mbria" pitchFamily="18" charset="0"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BF432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   田横尚有三千客，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mbria" pitchFamily="18" charset="0"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BF432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   茹苦间关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不忍离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BF432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。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mbria" pitchFamily="18" charset="0"/>
              <a:buNone/>
              <a:tabLst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BF432A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5851525" y="2649978"/>
            <a:ext cx="3054350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 spc="300" noProof="1">
                <a:solidFill>
                  <a:srgbClr val="000000"/>
                </a:solidFill>
                <a:latin typeface="+mj-ea"/>
                <a:ea typeface="+mj-ea"/>
              </a:rPr>
              <a:t>打击西方侵略势力，</a:t>
            </a:r>
            <a:endParaRPr kumimoji="1" lang="en-US" altLang="zh-CN" sz="2400" b="1" spc="300" noProof="1">
              <a:solidFill>
                <a:srgbClr val="000000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b="1" spc="300" noProof="1">
                <a:solidFill>
                  <a:srgbClr val="000000"/>
                </a:solidFill>
                <a:latin typeface="+mj-ea"/>
                <a:ea typeface="+mj-ea"/>
              </a:rPr>
              <a:t>维护了祖国统一</a:t>
            </a:r>
            <a:r>
              <a:rPr kumimoji="1" lang="zh-CN" altLang="en-US" sz="2400" b="1" spc="300" noProof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5756276" y="4823794"/>
            <a:ext cx="3243263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 spc="300" noProof="1">
                <a:solidFill>
                  <a:srgbClr val="000000"/>
                </a:solidFill>
                <a:latin typeface="+mj-ea"/>
                <a:ea typeface="+mj-ea"/>
              </a:rPr>
              <a:t>进一步开发台湾，</a:t>
            </a:r>
            <a:endParaRPr kumimoji="1" lang="en-US" altLang="zh-CN" sz="2400" b="1" spc="300" noProof="1">
              <a:solidFill>
                <a:srgbClr val="000000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b="1" spc="300" noProof="1">
                <a:solidFill>
                  <a:srgbClr val="000000"/>
                </a:solidFill>
                <a:latin typeface="+mj-ea"/>
                <a:ea typeface="+mj-ea"/>
              </a:rPr>
              <a:t>促进民族融合</a:t>
            </a:r>
            <a:r>
              <a:rPr kumimoji="1" lang="zh-CN" altLang="en-US" sz="2400" b="1" spc="300" noProof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</a:p>
        </p:txBody>
      </p:sp>
      <p:sp>
        <p:nvSpPr>
          <p:cNvPr id="13" name="WordArt 25"/>
          <p:cNvSpPr>
            <a:spLocks noChangeArrowheads="1" noChangeShapeType="1" noTextEdit="1"/>
          </p:cNvSpPr>
          <p:nvPr/>
        </p:nvSpPr>
        <p:spPr bwMode="auto">
          <a:xfrm>
            <a:off x="6227764" y="1775884"/>
            <a:ext cx="1997075" cy="58208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700" b="1" kern="10" spc="30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宋体"/>
                <a:ea typeface="宋体"/>
              </a:rPr>
              <a:t>民族英雄</a:t>
            </a:r>
          </a:p>
        </p:txBody>
      </p:sp>
      <p:sp>
        <p:nvSpPr>
          <p:cNvPr id="14" name="WordArt 44"/>
          <p:cNvSpPr>
            <a:spLocks noChangeArrowheads="1" noChangeShapeType="1" noTextEdit="1"/>
          </p:cNvSpPr>
          <p:nvPr/>
        </p:nvSpPr>
        <p:spPr bwMode="auto">
          <a:xfrm>
            <a:off x="5851526" y="4049185"/>
            <a:ext cx="3101975" cy="7493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278"/>
              </a:avLst>
            </a:prstTxWarp>
          </a:bodyPr>
          <a:lstStyle/>
          <a:p>
            <a:pPr algn="ctr"/>
            <a:r>
              <a:rPr lang="zh-CN" altLang="en-US" sz="2700" b="1" kern="10" spc="30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accent2"/>
                </a:soli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宋体"/>
                <a:ea typeface="宋体"/>
              </a:rPr>
              <a:t>开发台湾的先驱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1" grpId="0" bldLvl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-72008" y="332656"/>
            <a:ext cx="52920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、“剑”指东南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台湾</a:t>
            </a:r>
            <a:endParaRPr lang="en-US" altLang="zh-CN" sz="32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）郑成功收复台湾</a:t>
            </a:r>
            <a:endParaRPr lang="en-US" altLang="zh-CN" sz="28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   </a:t>
            </a:r>
          </a:p>
          <a:p>
            <a:endParaRPr lang="en-US" altLang="zh-CN" sz="24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4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   </a:t>
            </a:r>
            <a:endParaRPr lang="zh-CN" altLang="en-US" sz="24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6512" y="44624"/>
            <a:ext cx="296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二、文武并进实国策</a:t>
            </a:r>
            <a:endParaRPr lang="en-US" altLang="zh-CN" sz="24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75656" y="2312830"/>
            <a:ext cx="7488832" cy="54010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/>
              <a:t>清军两万人进攻台湾，台湾归入清朝的版图。</a:t>
            </a:r>
          </a:p>
        </p:txBody>
      </p:sp>
      <p:sp>
        <p:nvSpPr>
          <p:cNvPr id="14" name="矩形 13"/>
          <p:cNvSpPr/>
          <p:nvPr/>
        </p:nvSpPr>
        <p:spPr>
          <a:xfrm>
            <a:off x="1505560" y="3212976"/>
            <a:ext cx="7458928" cy="5760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/>
              <a:t>清朝设置</a:t>
            </a:r>
            <a:r>
              <a:rPr lang="zh-CN" altLang="en-US" sz="2000" b="1" dirty="0">
                <a:solidFill>
                  <a:srgbClr val="FF0000"/>
                </a:solidFill>
              </a:rPr>
              <a:t>台湾府</a:t>
            </a:r>
            <a:r>
              <a:rPr lang="zh-CN" altLang="en-US" sz="2000" b="1" dirty="0"/>
              <a:t>，隶属福建省。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07504" y="2312830"/>
            <a:ext cx="1182032" cy="2412314"/>
            <a:chOff x="107504" y="2312830"/>
            <a:chExt cx="1182032" cy="2412314"/>
          </a:xfrm>
        </p:grpSpPr>
        <p:sp>
          <p:nvSpPr>
            <p:cNvPr id="9" name="圆角矩形 8"/>
            <p:cNvSpPr/>
            <p:nvPr/>
          </p:nvSpPr>
          <p:spPr>
            <a:xfrm>
              <a:off x="107504" y="2312830"/>
              <a:ext cx="1152128" cy="540106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1683</a:t>
              </a:r>
              <a:r>
                <a:rPr lang="zh-CN" altLang="en-US" sz="2000" b="1" dirty="0"/>
                <a:t>年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07504" y="3248934"/>
              <a:ext cx="1152128" cy="540106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1684</a:t>
              </a:r>
              <a:r>
                <a:rPr lang="zh-CN" altLang="en-US" sz="2000" b="1" dirty="0"/>
                <a:t>年</a:t>
              </a: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37408" y="4185038"/>
              <a:ext cx="1152128" cy="540106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1885</a:t>
              </a:r>
              <a:r>
                <a:rPr lang="zh-CN" altLang="en-US" sz="2000" b="1" dirty="0"/>
                <a:t>年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1530247" y="4149080"/>
            <a:ext cx="7434241" cy="54010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/>
              <a:t>台湾正式建省，成为了中国的一个行省。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293096"/>
            <a:ext cx="4032447" cy="234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云形标注 20"/>
          <p:cNvSpPr/>
          <p:nvPr/>
        </p:nvSpPr>
        <p:spPr>
          <a:xfrm>
            <a:off x="5004048" y="764704"/>
            <a:ext cx="3240360" cy="1152128"/>
          </a:xfrm>
          <a:prstGeom prst="cloudCallout">
            <a:avLst>
              <a:gd name="adj1" fmla="val -46776"/>
              <a:gd name="adj2" fmla="val 6506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/>
              <a:t>清朝  是如何解决台湾这一分裂问题的？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8066" y="1844824"/>
            <a:ext cx="3611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）清朝在台湾建制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21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0"/>
            <a:ext cx="296908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二、文武并进实国策</a:t>
            </a:r>
            <a:endParaRPr lang="en-US" altLang="zh-CN" sz="24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pic>
        <p:nvPicPr>
          <p:cNvPr id="26" name="图片 116740" descr="顺治"/>
          <p:cNvPicPr>
            <a:picLocks noChangeAspect="1"/>
          </p:cNvPicPr>
          <p:nvPr/>
        </p:nvPicPr>
        <p:blipFill>
          <a:blip r:embed="rId3" cstate="print">
            <a:lum bright="-17999" contrast="12000"/>
          </a:blip>
          <a:srcRect l="27132" t="4532" r="26279" b="59453"/>
          <a:stretch>
            <a:fillRect/>
          </a:stretch>
        </p:blipFill>
        <p:spPr>
          <a:xfrm>
            <a:off x="395536" y="2348880"/>
            <a:ext cx="1512168" cy="208125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07504" y="836712"/>
            <a:ext cx="451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、因教“顺”俗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西藏</a:t>
            </a:r>
            <a:endParaRPr lang="zh-CN" altLang="en-US" sz="3200" dirty="0"/>
          </a:p>
        </p:txBody>
      </p:sp>
      <p:sp>
        <p:nvSpPr>
          <p:cNvPr id="27" name="文本框 116741"/>
          <p:cNvSpPr txBox="1"/>
          <p:nvPr/>
        </p:nvSpPr>
        <p:spPr>
          <a:xfrm>
            <a:off x="1940224" y="4437112"/>
            <a:ext cx="615553" cy="2189812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>
              <a:buFont typeface="Wingdings" panose="05000000000000000000" pitchFamily="2" charset="2"/>
              <a:buNone/>
            </a:pP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24" name="图片 116747" descr="复件 康熙"/>
          <p:cNvPicPr>
            <a:picLocks noChangeAspect="1"/>
          </p:cNvPicPr>
          <p:nvPr/>
        </p:nvPicPr>
        <p:blipFill>
          <a:blip r:embed="rId4" cstate="print">
            <a:lum contrast="17998"/>
          </a:blip>
          <a:srcRect l="14635" r="10027" b="30623"/>
          <a:stretch>
            <a:fillRect/>
          </a:stretch>
        </p:blipFill>
        <p:spPr>
          <a:xfrm>
            <a:off x="2699792" y="2348880"/>
            <a:ext cx="1512168" cy="208823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矩形 116745"/>
          <p:cNvSpPr/>
          <p:nvPr/>
        </p:nvSpPr>
        <p:spPr>
          <a:xfrm>
            <a:off x="2719195" y="2348880"/>
            <a:ext cx="1492765" cy="3024336"/>
          </a:xfrm>
          <a:prstGeom prst="rect">
            <a:avLst/>
          </a:prstGeom>
          <a:noFill/>
          <a:ln w="28575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16756" descr="乾隆"/>
          <p:cNvPicPr>
            <a:picLocks noChangeAspect="1"/>
          </p:cNvPicPr>
          <p:nvPr/>
        </p:nvPicPr>
        <p:blipFill>
          <a:blip r:embed="rId5" cstate="print">
            <a:lum bright="-17999" contrast="17998"/>
          </a:blip>
          <a:srcRect l="29021" t="5104" r="27544" b="59877"/>
          <a:stretch>
            <a:fillRect/>
          </a:stretch>
        </p:blipFill>
        <p:spPr>
          <a:xfrm>
            <a:off x="7236296" y="2348880"/>
            <a:ext cx="1512167" cy="20162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图片 116752" descr="雍正"/>
          <p:cNvPicPr>
            <a:picLocks noChangeAspect="1"/>
          </p:cNvPicPr>
          <p:nvPr/>
        </p:nvPicPr>
        <p:blipFill>
          <a:blip r:embed="rId6" cstate="print">
            <a:lum bright="-12000" contrast="12000"/>
          </a:blip>
          <a:srcRect l="29767" t="3334" r="26279" b="60623"/>
          <a:stretch>
            <a:fillRect/>
          </a:stretch>
        </p:blipFill>
        <p:spPr>
          <a:xfrm>
            <a:off x="5004048" y="2348880"/>
            <a:ext cx="1512168" cy="208823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" name="矩形 116745"/>
          <p:cNvSpPr/>
          <p:nvPr/>
        </p:nvSpPr>
        <p:spPr>
          <a:xfrm>
            <a:off x="395536" y="2348880"/>
            <a:ext cx="1492765" cy="3024336"/>
          </a:xfrm>
          <a:prstGeom prst="rect">
            <a:avLst/>
          </a:prstGeom>
          <a:noFill/>
          <a:ln w="28575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矩形 116745"/>
          <p:cNvSpPr/>
          <p:nvPr/>
        </p:nvSpPr>
        <p:spPr>
          <a:xfrm>
            <a:off x="7255699" y="2348880"/>
            <a:ext cx="1492765" cy="3024336"/>
          </a:xfrm>
          <a:prstGeom prst="rect">
            <a:avLst/>
          </a:prstGeom>
          <a:noFill/>
          <a:ln w="28575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矩形 116745"/>
          <p:cNvSpPr/>
          <p:nvPr/>
        </p:nvSpPr>
        <p:spPr>
          <a:xfrm>
            <a:off x="5004048" y="2348880"/>
            <a:ext cx="1492765" cy="3024336"/>
          </a:xfrm>
          <a:prstGeom prst="rect">
            <a:avLst/>
          </a:prstGeom>
          <a:noFill/>
          <a:ln w="28575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1560" y="4725144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黑体" pitchFamily="49" charset="-122"/>
                <a:ea typeface="黑体" pitchFamily="49" charset="-122"/>
              </a:rPr>
              <a:t>顺治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15816" y="4788441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黑体" pitchFamily="49" charset="-122"/>
                <a:ea typeface="黑体" pitchFamily="49" charset="-122"/>
              </a:rPr>
              <a:t>康熙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20072" y="4788441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黑体" pitchFamily="49" charset="-122"/>
                <a:ea typeface="黑体" pitchFamily="49" charset="-122"/>
              </a:rPr>
              <a:t>雍正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24328" y="4788441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黑体" pitchFamily="49" charset="-122"/>
                <a:ea typeface="黑体" pitchFamily="49" charset="-122"/>
              </a:rPr>
              <a:t>乾隆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0"/>
            <a:ext cx="296908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二、文武并进实国策</a:t>
            </a:r>
            <a:endParaRPr lang="en-US" altLang="zh-CN" sz="24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512" y="836712"/>
            <a:ext cx="451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、因教“顺”俗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西藏</a:t>
            </a:r>
            <a:endParaRPr lang="zh-CN" altLang="en-US" sz="3200" dirty="0"/>
          </a:p>
        </p:txBody>
      </p:sp>
      <p:sp>
        <p:nvSpPr>
          <p:cNvPr id="27" name="文本框 116741"/>
          <p:cNvSpPr txBox="1"/>
          <p:nvPr/>
        </p:nvSpPr>
        <p:spPr>
          <a:xfrm>
            <a:off x="1940224" y="4437112"/>
            <a:ext cx="615553" cy="2189812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>
              <a:buFont typeface="Wingdings" panose="05000000000000000000" pitchFamily="2" charset="2"/>
              <a:buNone/>
            </a:pP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19" name="组合 12"/>
          <p:cNvGrpSpPr/>
          <p:nvPr/>
        </p:nvGrpSpPr>
        <p:grpSpPr>
          <a:xfrm>
            <a:off x="2483768" y="2060848"/>
            <a:ext cx="3598333" cy="3952387"/>
            <a:chOff x="611188" y="1454150"/>
            <a:chExt cx="2698750" cy="2964014"/>
          </a:xfrm>
        </p:grpSpPr>
        <p:pic>
          <p:nvPicPr>
            <p:cNvPr id="20" name="Picture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188" y="1454150"/>
              <a:ext cx="2698750" cy="263048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" name="TextBox 11"/>
            <p:cNvSpPr txBox="1"/>
            <p:nvPr/>
          </p:nvSpPr>
          <p:spPr>
            <a:xfrm>
              <a:off x="991063" y="4071948"/>
              <a:ext cx="1985159" cy="3462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藏传佛教格鲁派教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619672" y="1772816"/>
            <a:ext cx="5962174" cy="4566920"/>
            <a:chOff x="1691680" y="1988840"/>
            <a:chExt cx="5962174" cy="4566920"/>
          </a:xfrm>
        </p:grpSpPr>
        <p:pic>
          <p:nvPicPr>
            <p:cNvPr id="33" name="图片 32" descr="tim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1680" y="1988840"/>
              <a:ext cx="5962174" cy="4566920"/>
            </a:xfrm>
            <a:prstGeom prst="rect">
              <a:avLst/>
            </a:prstGeom>
          </p:spPr>
        </p:pic>
        <p:sp>
          <p:nvSpPr>
            <p:cNvPr id="43" name="矩形 42"/>
            <p:cNvSpPr/>
            <p:nvPr/>
          </p:nvSpPr>
          <p:spPr>
            <a:xfrm>
              <a:off x="3275856" y="4941168"/>
              <a:ext cx="1294448" cy="86868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latin typeface="黑体" panose="02010609060101010101" pitchFamily="49" charset="-122"/>
                  <a:ea typeface="黑体" panose="02010609060101010101" pitchFamily="49" charset="-122"/>
                </a:rPr>
                <a:t>班禅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6084168" y="4077072"/>
              <a:ext cx="1294448" cy="86868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latin typeface="黑体" panose="02010609060101010101" pitchFamily="49" charset="-122"/>
                  <a:ea typeface="黑体" panose="02010609060101010101" pitchFamily="49" charset="-122"/>
                </a:rPr>
                <a:t>达赖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67544" y="1340768"/>
            <a:ext cx="8076777" cy="5008721"/>
            <a:chOff x="467544" y="1340768"/>
            <a:chExt cx="8076777" cy="5008721"/>
          </a:xfrm>
        </p:grpSpPr>
        <p:pic>
          <p:nvPicPr>
            <p:cNvPr id="38" name="图片 4" descr="布达拉宫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24128" y="1340768"/>
              <a:ext cx="2820193" cy="2671445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40" name="组合 9"/>
            <p:cNvGrpSpPr/>
            <p:nvPr/>
          </p:nvGrpSpPr>
          <p:grpSpPr>
            <a:xfrm>
              <a:off x="467544" y="3645024"/>
              <a:ext cx="2696528" cy="2704465"/>
              <a:chOff x="4571941" y="571267"/>
              <a:chExt cx="3164357" cy="2643432"/>
            </a:xfrm>
          </p:grpSpPr>
          <p:pic>
            <p:nvPicPr>
              <p:cNvPr id="41" name="Picture 4" descr="http://www.0411dlly.com/images/20140619131240312.jp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71941" y="571267"/>
                <a:ext cx="3164357" cy="264343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42" name="TextBox 8"/>
              <p:cNvSpPr txBox="1"/>
              <p:nvPr/>
            </p:nvSpPr>
            <p:spPr>
              <a:xfrm>
                <a:off x="4571941" y="571267"/>
                <a:ext cx="2028021" cy="45124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扎什伦布寺</a:t>
                </a:r>
              </a:p>
            </p:txBody>
          </p:sp>
        </p:grpSp>
        <p:sp>
          <p:nvSpPr>
            <p:cNvPr id="39" name="TextBox 7"/>
            <p:cNvSpPr txBox="1"/>
            <p:nvPr/>
          </p:nvSpPr>
          <p:spPr>
            <a:xfrm>
              <a:off x="5940152" y="1340768"/>
              <a:ext cx="1944216" cy="46166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布达拉宫</a:t>
              </a:r>
            </a:p>
          </p:txBody>
        </p:sp>
      </p:grpSp>
      <p:sp>
        <p:nvSpPr>
          <p:cNvPr id="48" name="矩形 47"/>
          <p:cNvSpPr/>
          <p:nvPr/>
        </p:nvSpPr>
        <p:spPr>
          <a:xfrm>
            <a:off x="5724128" y="5373216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知识拓展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0"/>
            <a:ext cx="296908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二、文武并进实国策</a:t>
            </a:r>
            <a:endParaRPr lang="en-US" altLang="zh-CN" sz="24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27" name="文本框 116741"/>
          <p:cNvSpPr txBox="1"/>
          <p:nvPr/>
        </p:nvSpPr>
        <p:spPr>
          <a:xfrm>
            <a:off x="1940224" y="4437112"/>
            <a:ext cx="615553" cy="2189812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>
              <a:buFont typeface="Wingdings" panose="05000000000000000000" pitchFamily="2" charset="2"/>
              <a:buNone/>
            </a:pP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" name="Freeform 10"/>
          <p:cNvSpPr/>
          <p:nvPr/>
        </p:nvSpPr>
        <p:spPr>
          <a:xfrm>
            <a:off x="683568" y="1268760"/>
            <a:ext cx="2616200" cy="622300"/>
          </a:xfrm>
          <a:custGeom>
            <a:avLst/>
            <a:gdLst>
              <a:gd name="txL" fmla="*/ 0 w 4900"/>
              <a:gd name="txT" fmla="*/ 0 h 537"/>
              <a:gd name="txR" fmla="*/ 4900 w 4900"/>
              <a:gd name="txB" fmla="*/ 537 h 537"/>
            </a:gdLst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900" h="537">
                <a:moveTo>
                  <a:pt x="4805" y="537"/>
                </a:moveTo>
                <a:lnTo>
                  <a:pt x="0" y="537"/>
                </a:lnTo>
                <a:lnTo>
                  <a:pt x="389" y="244"/>
                </a:lnTo>
                <a:lnTo>
                  <a:pt x="146" y="0"/>
                </a:lnTo>
                <a:lnTo>
                  <a:pt x="4900" y="0"/>
                </a:lnTo>
                <a:lnTo>
                  <a:pt x="4705" y="256"/>
                </a:lnTo>
                <a:lnTo>
                  <a:pt x="4805" y="537"/>
                </a:lnTo>
                <a:close/>
              </a:path>
            </a:pathLst>
          </a:custGeom>
          <a:solidFill>
            <a:srgbClr val="CC4B4A"/>
          </a:solidFill>
          <a:ln w="9525">
            <a:noFill/>
          </a:ln>
        </p:spPr>
        <p:txBody>
          <a:bodyPr anchor="ctr"/>
          <a:lstStyle/>
          <a:p>
            <a:pPr algn="ctr"/>
            <a:r>
              <a:rPr lang="en-US" altLang="zh-CN" sz="27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7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7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7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册封制度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2982" y="2132857"/>
            <a:ext cx="4659057" cy="3168352"/>
          </a:xfrm>
          <a:prstGeom prst="roundRect">
            <a:avLst>
              <a:gd name="adj" fmla="val 11057"/>
            </a:avLst>
          </a:prstGeom>
          <a:solidFill>
            <a:schemeClr val="bg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94875" y="2338369"/>
            <a:ext cx="549275" cy="637117"/>
          </a:xfrm>
          <a:prstGeom prst="ellipse">
            <a:avLst/>
          </a:prstGeom>
          <a:solidFill>
            <a:srgbClr val="C9151C"/>
          </a:solidFill>
          <a:ln w="50800">
            <a:solidFill>
              <a:schemeClr val="bg1">
                <a:alpha val="7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rPr>
              <a:t>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  <a:sym typeface="+mn-ea"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1013101" y="2372687"/>
            <a:ext cx="3452882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1205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顺治帝册封</a:t>
            </a:r>
            <a:r>
              <a:rPr lang="zh-CN" altLang="en-US" sz="2400" b="1" dirty="0">
                <a:solidFill>
                  <a:srgbClr val="8057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五世达赖</a:t>
            </a:r>
            <a:r>
              <a:rPr lang="zh-CN" altLang="en-US" sz="2400" b="1" dirty="0">
                <a:solidFill>
                  <a:srgbClr val="1205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“达赖喇嘛”</a:t>
            </a:r>
            <a:r>
              <a:rPr lang="zh-CN" altLang="en-US" sz="2400" b="1" dirty="0">
                <a:solidFill>
                  <a:srgbClr val="8057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的封号；</a:t>
            </a:r>
          </a:p>
        </p:txBody>
      </p:sp>
      <p:sp>
        <p:nvSpPr>
          <p:cNvPr id="14" name="椭圆 13"/>
          <p:cNvSpPr/>
          <p:nvPr/>
        </p:nvSpPr>
        <p:spPr>
          <a:xfrm>
            <a:off x="361746" y="3789040"/>
            <a:ext cx="549275" cy="596900"/>
          </a:xfrm>
          <a:prstGeom prst="ellipse">
            <a:avLst/>
          </a:prstGeom>
          <a:solidFill>
            <a:srgbClr val="C9151C"/>
          </a:solidFill>
          <a:ln w="50800">
            <a:solidFill>
              <a:schemeClr val="bg1">
                <a:alpha val="7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rPr>
              <a:t>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  <a:sym typeface="+mn-ea"/>
            </a:endParaRPr>
          </a:p>
        </p:txBody>
      </p:sp>
      <p:sp>
        <p:nvSpPr>
          <p:cNvPr id="15" name="文本框 4"/>
          <p:cNvSpPr txBox="1"/>
          <p:nvPr/>
        </p:nvSpPr>
        <p:spPr>
          <a:xfrm>
            <a:off x="1013241" y="3884855"/>
            <a:ext cx="3452743" cy="120032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205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康熙帝</a:t>
            </a:r>
            <a:r>
              <a:rPr lang="zh-CN" altLang="en-US" sz="2400" b="1" dirty="0">
                <a:solidFill>
                  <a:srgbClr val="8057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册封格鲁派另一首领</a:t>
            </a:r>
            <a:r>
              <a:rPr lang="zh-CN" altLang="en-US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b="1" dirty="0">
                <a:solidFill>
                  <a:srgbClr val="1205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班禅额尔德尼”</a:t>
            </a:r>
            <a:r>
              <a:rPr lang="zh-CN" altLang="en-US" sz="2400" b="1" dirty="0">
                <a:solidFill>
                  <a:srgbClr val="8057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的封号；</a:t>
            </a:r>
            <a:endParaRPr lang="zh-CN" altLang="en-US" sz="2400" b="1" dirty="0">
              <a:solidFill>
                <a:srgbClr val="1205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6"/>
          <p:cNvSpPr txBox="1"/>
          <p:nvPr/>
        </p:nvSpPr>
        <p:spPr>
          <a:xfrm>
            <a:off x="796056" y="5919663"/>
            <a:ext cx="6872288" cy="461665"/>
          </a:xfrm>
          <a:prstGeom prst="rect">
            <a:avLst/>
          </a:prstGeom>
          <a:solidFill>
            <a:srgbClr val="185B78"/>
          </a:solidFill>
          <a:ln w="9525" cap="flat" cmpd="sng">
            <a:solidFill>
              <a:srgbClr val="185B78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此后历代达赖和班禅都必须经过中央政府的册封</a:t>
            </a:r>
          </a:p>
        </p:txBody>
      </p:sp>
      <p:grpSp>
        <p:nvGrpSpPr>
          <p:cNvPr id="17" name="组合 13"/>
          <p:cNvGrpSpPr/>
          <p:nvPr/>
        </p:nvGrpSpPr>
        <p:grpSpPr>
          <a:xfrm>
            <a:off x="5940152" y="1124744"/>
            <a:ext cx="2071702" cy="2190766"/>
            <a:chOff x="5769112" y="813144"/>
            <a:chExt cx="2071702" cy="1643074"/>
          </a:xfrm>
        </p:grpSpPr>
        <p:pic>
          <p:nvPicPr>
            <p:cNvPr id="18" name="图片 6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2F7F3"/>
                </a:clrFrom>
                <a:clrTo>
                  <a:srgbClr val="F2F7F3">
                    <a:alpha val="0"/>
                  </a:srgbClr>
                </a:clrTo>
              </a:clrChange>
            </a:blip>
            <a:srcRect l="14385" t="3750" r="16089" b="53125"/>
            <a:stretch>
              <a:fillRect/>
            </a:stretch>
          </p:blipFill>
          <p:spPr bwMode="auto">
            <a:xfrm>
              <a:off x="5769112" y="813144"/>
              <a:ext cx="2071702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文本框 8"/>
            <p:cNvSpPr txBox="1">
              <a:spLocks noChangeArrowheads="1"/>
            </p:cNvSpPr>
            <p:nvPr/>
          </p:nvSpPr>
          <p:spPr bwMode="auto">
            <a:xfrm>
              <a:off x="6237919" y="2156886"/>
              <a:ext cx="1107996" cy="2769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达赖金印</a:t>
              </a:r>
            </a:p>
          </p:txBody>
        </p:sp>
      </p:grpSp>
      <p:grpSp>
        <p:nvGrpSpPr>
          <p:cNvPr id="20" name="组合 14"/>
          <p:cNvGrpSpPr/>
          <p:nvPr/>
        </p:nvGrpSpPr>
        <p:grpSpPr>
          <a:xfrm>
            <a:off x="6084168" y="3789040"/>
            <a:ext cx="1938493" cy="2150233"/>
            <a:chOff x="5873663" y="2645502"/>
            <a:chExt cx="1938493" cy="1612675"/>
          </a:xfrm>
        </p:grpSpPr>
        <p:pic>
          <p:nvPicPr>
            <p:cNvPr id="21" name="Picture 16" descr="98242307"/>
            <p:cNvPicPr>
              <a:picLocks noChangeAspect="1" noChangeArrowheads="1"/>
            </p:cNvPicPr>
            <p:nvPr/>
          </p:nvPicPr>
          <p:blipFill>
            <a:blip r:embed="rId4" cstate="print"/>
            <a:srcRect l="48980"/>
            <a:stretch>
              <a:fillRect/>
            </a:stretch>
          </p:blipFill>
          <p:spPr bwMode="auto">
            <a:xfrm>
              <a:off x="5873663" y="2657061"/>
              <a:ext cx="1938493" cy="16011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2" name="矩形 21"/>
            <p:cNvSpPr/>
            <p:nvPr/>
          </p:nvSpPr>
          <p:spPr>
            <a:xfrm>
              <a:off x="6311097" y="2645502"/>
              <a:ext cx="11079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班禅金印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79512" y="692696"/>
            <a:ext cx="451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、因教“顺”俗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西藏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/>
      <p:bldP spid="14" grpId="0" animBg="1"/>
      <p:bldP spid="15" grpId="0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0"/>
            <a:ext cx="296908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二、文武并进实国策</a:t>
            </a:r>
            <a:endParaRPr lang="en-US" altLang="zh-CN" sz="24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27" name="文本框 116741"/>
          <p:cNvSpPr txBox="1"/>
          <p:nvPr/>
        </p:nvSpPr>
        <p:spPr>
          <a:xfrm>
            <a:off x="1940224" y="4437112"/>
            <a:ext cx="615553" cy="2189812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>
              <a:buFont typeface="Wingdings" panose="05000000000000000000" pitchFamily="2" charset="2"/>
              <a:buNone/>
            </a:pP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9" name="Freeform 10"/>
          <p:cNvSpPr/>
          <p:nvPr/>
        </p:nvSpPr>
        <p:spPr>
          <a:xfrm>
            <a:off x="683568" y="1700808"/>
            <a:ext cx="3024336" cy="622300"/>
          </a:xfrm>
          <a:custGeom>
            <a:avLst/>
            <a:gdLst>
              <a:gd name="txL" fmla="*/ 0 w 4900"/>
              <a:gd name="txT" fmla="*/ 0 h 537"/>
              <a:gd name="txR" fmla="*/ 4900 w 4900"/>
              <a:gd name="txB" fmla="*/ 537 h 537"/>
            </a:gdLst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900" h="537">
                <a:moveTo>
                  <a:pt x="4805" y="537"/>
                </a:moveTo>
                <a:lnTo>
                  <a:pt x="0" y="537"/>
                </a:lnTo>
                <a:lnTo>
                  <a:pt x="389" y="244"/>
                </a:lnTo>
                <a:lnTo>
                  <a:pt x="146" y="0"/>
                </a:lnTo>
                <a:lnTo>
                  <a:pt x="4900" y="0"/>
                </a:lnTo>
                <a:lnTo>
                  <a:pt x="4705" y="256"/>
                </a:lnTo>
                <a:lnTo>
                  <a:pt x="4805" y="537"/>
                </a:lnTo>
                <a:close/>
              </a:path>
            </a:pathLst>
          </a:custGeom>
          <a:solidFill>
            <a:srgbClr val="CC4B4A"/>
          </a:solidFill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设置机构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95410" y="1490718"/>
            <a:ext cx="3448591" cy="44411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3" name="组合 22"/>
          <p:cNvGrpSpPr/>
          <p:nvPr/>
        </p:nvGrpSpPr>
        <p:grpSpPr>
          <a:xfrm>
            <a:off x="239564" y="2564904"/>
            <a:ext cx="5484564" cy="2880320"/>
            <a:chOff x="454025" y="2146300"/>
            <a:chExt cx="4613275" cy="1264273"/>
          </a:xfrm>
        </p:grpSpPr>
        <p:sp>
          <p:nvSpPr>
            <p:cNvPr id="25" name="圆角矩形 24"/>
            <p:cNvSpPr/>
            <p:nvPr/>
          </p:nvSpPr>
          <p:spPr>
            <a:xfrm>
              <a:off x="454025" y="2146300"/>
              <a:ext cx="4613275" cy="1264273"/>
            </a:xfrm>
            <a:prstGeom prst="roundRect">
              <a:avLst>
                <a:gd name="adj" fmla="val 11057"/>
              </a:avLst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28" name="文本框 3"/>
            <p:cNvSpPr txBox="1"/>
            <p:nvPr/>
          </p:nvSpPr>
          <p:spPr>
            <a:xfrm>
              <a:off x="650874" y="2170327"/>
              <a:ext cx="4219575" cy="10132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r>
                <a:rPr lang="en-US" altLang="zh-CN" sz="2400" b="1" dirty="0">
                  <a:solidFill>
                    <a:srgbClr val="8057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1</a:t>
              </a:r>
              <a:r>
                <a:rPr lang="zh-CN" altLang="en-US" sz="2400" b="1" dirty="0">
                  <a:solidFill>
                    <a:srgbClr val="8057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400" b="1" dirty="0">
                  <a:solidFill>
                    <a:srgbClr val="8057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1727</a:t>
              </a:r>
              <a:r>
                <a:rPr lang="zh-CN" altLang="en-US" sz="2400" b="1" dirty="0">
                  <a:solidFill>
                    <a:srgbClr val="8057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年，清朝设置</a:t>
              </a:r>
              <a:r>
                <a:rPr lang="zh-CN" altLang="en-US" sz="2400" b="1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驻藏大臣</a:t>
              </a:r>
              <a:r>
                <a:rPr lang="zh-CN" altLang="en-US" sz="2400" b="1" dirty="0">
                  <a:solidFill>
                    <a:srgbClr val="8057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，监督西藏地方政务；</a:t>
              </a:r>
              <a:r>
                <a:rPr lang="en-US" altLang="zh-CN" sz="2400" b="1" dirty="0">
                  <a:solidFill>
                    <a:srgbClr val="8057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400" b="1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雍正</a:t>
              </a:r>
              <a:r>
                <a:rPr lang="en-US" altLang="zh-CN" sz="2400" b="1" dirty="0">
                  <a:solidFill>
                    <a:srgbClr val="8057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2400" b="1" dirty="0">
                <a:solidFill>
                  <a:srgbClr val="8057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b="1" dirty="0">
                  <a:solidFill>
                    <a:srgbClr val="8057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2</a:t>
              </a:r>
              <a:r>
                <a:rPr lang="zh-CN" altLang="en-US" sz="2400" b="1" dirty="0">
                  <a:solidFill>
                    <a:srgbClr val="8057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400" b="1" dirty="0">
                  <a:solidFill>
                    <a:srgbClr val="8057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1751</a:t>
              </a:r>
              <a:r>
                <a:rPr lang="zh-CN" altLang="en-US" sz="2400" b="1" dirty="0">
                  <a:solidFill>
                    <a:srgbClr val="8057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年，设立</a:t>
              </a:r>
              <a:r>
                <a:rPr lang="zh-CN" altLang="en-US" sz="2400" b="1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噶厦</a:t>
              </a:r>
              <a:r>
                <a:rPr lang="zh-CN" altLang="en-US" sz="2400" b="1" dirty="0">
                  <a:solidFill>
                    <a:srgbClr val="8057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，授达赖喇嘛和驻藏大臣管理政教事务；</a:t>
              </a:r>
            </a:p>
          </p:txBody>
        </p:sp>
      </p:grpSp>
      <p:sp>
        <p:nvSpPr>
          <p:cNvPr id="33" name="文本框 6"/>
          <p:cNvSpPr txBox="1"/>
          <p:nvPr/>
        </p:nvSpPr>
        <p:spPr>
          <a:xfrm>
            <a:off x="2627784" y="5877272"/>
            <a:ext cx="3559920" cy="461665"/>
          </a:xfrm>
          <a:prstGeom prst="rect">
            <a:avLst/>
          </a:prstGeom>
          <a:solidFill>
            <a:srgbClr val="185B78"/>
          </a:solidFill>
          <a:ln w="9525" cap="flat" cmpd="sng">
            <a:solidFill>
              <a:srgbClr val="185B78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加强中央对地方的管辖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16016" y="2060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779912" y="27513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驻藏大臣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7504" y="828001"/>
            <a:ext cx="451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、因教“顺”俗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西藏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0"/>
            <a:ext cx="296908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二、文武并进实国策</a:t>
            </a:r>
            <a:endParaRPr lang="en-US" altLang="zh-CN" sz="24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27" name="文本框 116741"/>
          <p:cNvSpPr txBox="1"/>
          <p:nvPr/>
        </p:nvSpPr>
        <p:spPr>
          <a:xfrm>
            <a:off x="1940224" y="4437112"/>
            <a:ext cx="615553" cy="2189812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>
              <a:buFont typeface="Wingdings" panose="05000000000000000000" pitchFamily="2" charset="2"/>
              <a:buNone/>
            </a:pP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" name="Freeform 10"/>
          <p:cNvSpPr/>
          <p:nvPr/>
        </p:nvSpPr>
        <p:spPr>
          <a:xfrm>
            <a:off x="395536" y="1484784"/>
            <a:ext cx="3430270" cy="622300"/>
          </a:xfrm>
          <a:custGeom>
            <a:avLst/>
            <a:gdLst>
              <a:gd name="txL" fmla="*/ 0 w 4900"/>
              <a:gd name="txT" fmla="*/ 0 h 537"/>
              <a:gd name="txR" fmla="*/ 4900 w 4900"/>
              <a:gd name="txB" fmla="*/ 537 h 537"/>
            </a:gdLst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900" h="537">
                <a:moveTo>
                  <a:pt x="4805" y="537"/>
                </a:moveTo>
                <a:lnTo>
                  <a:pt x="0" y="537"/>
                </a:lnTo>
                <a:lnTo>
                  <a:pt x="389" y="244"/>
                </a:lnTo>
                <a:lnTo>
                  <a:pt x="146" y="0"/>
                </a:lnTo>
                <a:lnTo>
                  <a:pt x="4900" y="0"/>
                </a:lnTo>
                <a:lnTo>
                  <a:pt x="4705" y="256"/>
                </a:lnTo>
                <a:lnTo>
                  <a:pt x="4805" y="537"/>
                </a:lnTo>
                <a:close/>
              </a:path>
            </a:pathLst>
          </a:custGeom>
          <a:solidFill>
            <a:srgbClr val="CC4B4A"/>
          </a:solidFill>
          <a:ln w="9525">
            <a:noFill/>
          </a:ln>
        </p:spPr>
        <p:txBody>
          <a:bodyPr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）颁布的法律</a:t>
            </a:r>
          </a:p>
          <a:p>
            <a:pPr algn="ctr"/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67544" y="2420888"/>
            <a:ext cx="5472608" cy="3744416"/>
          </a:xfrm>
          <a:prstGeom prst="roundRect">
            <a:avLst>
              <a:gd name="adj" fmla="val 11057"/>
            </a:avLst>
          </a:prstGeom>
          <a:solidFill>
            <a:schemeClr val="bg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8057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8057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8057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8057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8057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057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   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rgbClr val="8057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057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 1793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57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年，颁布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057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《钦定藏内善后章程》29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57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条</a:t>
            </a:r>
            <a:r>
              <a:rPr lang="zh-CN" altLang="en-US" sz="2400" dirty="0">
                <a:solidFill>
                  <a:srgbClr val="8057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057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57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、明确了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驻藏大臣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57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政治上与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达赖、班禅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57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地位平等，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共同管理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57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西藏政教事务。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057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57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、驻藏大臣掌管军事、外交事务。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057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57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金瓶掣签制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确定</a:t>
            </a:r>
            <a:r>
              <a:rPr lang="zh-CN" altLang="en-US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大活佛的转世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。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8057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8057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8057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8057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8057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8057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rcRect b="13955"/>
          <a:stretch>
            <a:fillRect/>
          </a:stretch>
        </p:blipFill>
        <p:spPr>
          <a:xfrm>
            <a:off x="6588224" y="980728"/>
            <a:ext cx="2222446" cy="223720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6256" y="3789040"/>
            <a:ext cx="1584176" cy="2382238"/>
          </a:xfrm>
          <a:prstGeom prst="ellipse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7504" y="764704"/>
            <a:ext cx="451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、因教“顺”俗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西藏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4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4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0"/>
            <a:ext cx="296908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二、文武并进实国策</a:t>
            </a:r>
            <a:endParaRPr lang="en-US" altLang="zh-CN" sz="24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27" name="文本框 116741"/>
          <p:cNvSpPr txBox="1"/>
          <p:nvPr/>
        </p:nvSpPr>
        <p:spPr>
          <a:xfrm>
            <a:off x="1940224" y="4437112"/>
            <a:ext cx="615553" cy="2189812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>
              <a:buFont typeface="Wingdings" panose="05000000000000000000" pitchFamily="2" charset="2"/>
              <a:buNone/>
            </a:pP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504" y="764704"/>
            <a:ext cx="451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、因教“顺”俗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西藏</a:t>
            </a:r>
            <a:endParaRPr lang="zh-CN" altLang="en-US" sz="3200" dirty="0"/>
          </a:p>
        </p:txBody>
      </p:sp>
      <p:pic>
        <p:nvPicPr>
          <p:cNvPr id="2" name="初中七年级历史18-统一多民族国家的巩固和发展2">
            <a:hlinkClick r:id="" action="ppaction://media"/>
            <a:extLst>
              <a:ext uri="{FF2B5EF4-FFF2-40B4-BE49-F238E27FC236}">
                <a16:creationId xmlns:a16="http://schemas.microsoft.com/office/drawing/2014/main" id="{C1071C76-2BC0-44E6-B8F3-4B9E5D97D7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99925" y="103132"/>
            <a:ext cx="11743849" cy="6524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5148064" y="3356992"/>
            <a:ext cx="2880320" cy="223224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0"/>
            <a:ext cx="296908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二、文武并进实国策</a:t>
            </a:r>
            <a:endParaRPr lang="en-US" altLang="zh-CN" sz="24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27" name="文本框 116741"/>
          <p:cNvSpPr txBox="1"/>
          <p:nvPr/>
        </p:nvSpPr>
        <p:spPr>
          <a:xfrm>
            <a:off x="1940224" y="4437112"/>
            <a:ext cx="615553" cy="2189812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>
              <a:buFont typeface="Wingdings" panose="05000000000000000000" pitchFamily="2" charset="2"/>
              <a:buNone/>
            </a:pP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3528" y="4581128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/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英国殖民者遣使入藏，试图与西藏建立直接的联系，六世班禅明确表示：</a:t>
            </a:r>
            <a:r>
              <a:rPr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整个西藏都是在中国主权管辖范围内的地方，西藏一切听命于皇帝。</a:t>
            </a:r>
          </a:p>
        </p:txBody>
      </p:sp>
      <p:grpSp>
        <p:nvGrpSpPr>
          <p:cNvPr id="12" name="组合 10"/>
          <p:cNvGrpSpPr>
            <a:grpSpLocks/>
          </p:cNvGrpSpPr>
          <p:nvPr/>
        </p:nvGrpSpPr>
        <p:grpSpPr bwMode="auto">
          <a:xfrm>
            <a:off x="5219881" y="1196842"/>
            <a:ext cx="3600390" cy="4320352"/>
            <a:chOff x="8222" y="1886"/>
            <a:chExt cx="5669" cy="6802"/>
          </a:xfrm>
        </p:grpSpPr>
        <p:pic>
          <p:nvPicPr>
            <p:cNvPr id="13" name="图片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22" y="5400"/>
              <a:ext cx="4308" cy="3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图片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22" y="1886"/>
              <a:ext cx="4422" cy="29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文本框 8"/>
            <p:cNvSpPr txBox="1">
              <a:spLocks noChangeArrowheads="1"/>
            </p:cNvSpPr>
            <p:nvPr/>
          </p:nvSpPr>
          <p:spPr bwMode="auto">
            <a:xfrm>
              <a:off x="12984" y="5621"/>
              <a:ext cx="907" cy="3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1" dirty="0"/>
                <a:t>须</a:t>
              </a:r>
              <a:endParaRPr lang="en-US" altLang="zh-CN" sz="2400" b="1" dirty="0"/>
            </a:p>
            <a:p>
              <a:r>
                <a:rPr lang="zh-CN" altLang="en-US" sz="2400" b="1" dirty="0"/>
                <a:t>弥</a:t>
              </a:r>
              <a:endParaRPr lang="en-US" altLang="zh-CN" sz="2400" b="1" dirty="0"/>
            </a:p>
            <a:p>
              <a:r>
                <a:rPr lang="zh-CN" altLang="en-US" sz="2400" b="1" dirty="0"/>
                <a:t>福</a:t>
              </a:r>
              <a:endParaRPr lang="en-US" altLang="zh-CN" sz="2400" b="1" dirty="0"/>
            </a:p>
            <a:p>
              <a:r>
                <a:rPr lang="zh-CN" altLang="en-US" sz="2400" b="1" dirty="0"/>
                <a:t>寿</a:t>
              </a:r>
              <a:endParaRPr lang="en-US" altLang="zh-CN" sz="2400" b="1" dirty="0"/>
            </a:p>
            <a:p>
              <a:r>
                <a:rPr lang="zh-CN" altLang="en-US" sz="2400" b="1" dirty="0"/>
                <a:t>庙</a:t>
              </a:r>
            </a:p>
          </p:txBody>
        </p:sp>
        <p:sp>
          <p:nvSpPr>
            <p:cNvPr id="16" name="文本框 9"/>
            <p:cNvSpPr txBox="1">
              <a:spLocks noChangeArrowheads="1"/>
            </p:cNvSpPr>
            <p:nvPr/>
          </p:nvSpPr>
          <p:spPr bwMode="auto">
            <a:xfrm>
              <a:off x="12992" y="1886"/>
              <a:ext cx="786" cy="3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1" dirty="0"/>
                <a:t>扎</a:t>
              </a:r>
              <a:endParaRPr lang="en-US" altLang="zh-CN" sz="2400" b="1" dirty="0"/>
            </a:p>
            <a:p>
              <a:r>
                <a:rPr lang="zh-CN" altLang="en-US" sz="2400" b="1" dirty="0"/>
                <a:t>什</a:t>
              </a:r>
              <a:endParaRPr lang="en-US" altLang="zh-CN" sz="2400" b="1" dirty="0"/>
            </a:p>
            <a:p>
              <a:r>
                <a:rPr lang="zh-CN" altLang="en-US" sz="2400" b="1" dirty="0"/>
                <a:t>伦</a:t>
              </a:r>
              <a:endParaRPr lang="en-US" altLang="zh-CN" sz="2400" b="1" dirty="0"/>
            </a:p>
            <a:p>
              <a:r>
                <a:rPr lang="zh-CN" altLang="en-US" sz="2400" b="1" dirty="0"/>
                <a:t>布</a:t>
              </a:r>
              <a:endParaRPr lang="en-US" altLang="zh-CN" sz="2400" b="1" dirty="0"/>
            </a:p>
            <a:p>
              <a:r>
                <a:rPr lang="zh-CN" altLang="en-US" sz="2400" b="1" dirty="0"/>
                <a:t>寺</a:t>
              </a:r>
            </a:p>
          </p:txBody>
        </p:sp>
      </p:grpSp>
      <p:sp>
        <p:nvSpPr>
          <p:cNvPr id="18" name="文本框 6"/>
          <p:cNvSpPr txBox="1"/>
          <p:nvPr/>
        </p:nvSpPr>
        <p:spPr>
          <a:xfrm>
            <a:off x="2339752" y="6027003"/>
            <a:ext cx="5112568" cy="461665"/>
          </a:xfrm>
          <a:prstGeom prst="rect">
            <a:avLst/>
          </a:prstGeom>
          <a:solidFill>
            <a:srgbClr val="185B78"/>
          </a:solidFill>
          <a:ln w="9525" cap="flat" cmpd="sng">
            <a:solidFill>
              <a:srgbClr val="185B78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r>
              <a:rPr lang="en-US" altLang="en-US" sz="2400" b="1" dirty="0" err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汉藏文化的融合,体现了民族团结</a:t>
            </a:r>
            <a:endParaRPr lang="zh-CN" altLang="en-US" sz="24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9" name="椭圆形标注 18"/>
          <p:cNvSpPr/>
          <p:nvPr/>
        </p:nvSpPr>
        <p:spPr>
          <a:xfrm>
            <a:off x="6588224" y="3068960"/>
            <a:ext cx="2088232" cy="1080120"/>
          </a:xfrm>
          <a:prstGeom prst="wedgeEllipseCallout">
            <a:avLst>
              <a:gd name="adj1" fmla="val -42021"/>
              <a:gd name="adj2" fmla="val 66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汉藏合璧</a:t>
            </a: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3067050" cy="285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07504" y="764704"/>
            <a:ext cx="451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、因教“顺”俗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西藏</a:t>
            </a:r>
            <a:endParaRPr lang="zh-CN" altLang="en-US" sz="3200" dirty="0"/>
          </a:p>
        </p:txBody>
      </p:sp>
      <p:sp>
        <p:nvSpPr>
          <p:cNvPr id="24" name="TextBox 23"/>
          <p:cNvSpPr txBox="1"/>
          <p:nvPr/>
        </p:nvSpPr>
        <p:spPr>
          <a:xfrm>
            <a:off x="7956376" y="1628800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日</a:t>
            </a:r>
            <a:endParaRPr lang="en-US" altLang="zh-CN" b="1" dirty="0"/>
          </a:p>
          <a:p>
            <a:r>
              <a:rPr lang="zh-CN" altLang="en-US" b="1" dirty="0"/>
              <a:t>喀</a:t>
            </a:r>
            <a:endParaRPr lang="en-US" altLang="zh-CN" b="1" dirty="0"/>
          </a:p>
          <a:p>
            <a:r>
              <a:rPr lang="zh-CN" altLang="en-US" b="1" dirty="0"/>
              <a:t>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956376" y="4149080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承</a:t>
            </a:r>
            <a:endParaRPr lang="en-US" altLang="zh-CN" b="1" dirty="0"/>
          </a:p>
          <a:p>
            <a:r>
              <a:rPr lang="zh-CN" altLang="en-US" b="1" dirty="0"/>
              <a:t>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79696" cy="90424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" y="6025515"/>
            <a:ext cx="768668" cy="6616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523" y="74444"/>
            <a:ext cx="1034491" cy="829737"/>
          </a:xfrm>
          <a:prstGeom prst="rect">
            <a:avLst/>
          </a:prstGeom>
        </p:spPr>
      </p:pic>
      <p:sp>
        <p:nvSpPr>
          <p:cNvPr id="6" name="Freeform 29"/>
          <p:cNvSpPr/>
          <p:nvPr/>
        </p:nvSpPr>
        <p:spPr bwMode="auto">
          <a:xfrm>
            <a:off x="1153884" y="214292"/>
            <a:ext cx="340244" cy="416878"/>
          </a:xfrm>
          <a:custGeom>
            <a:avLst/>
            <a:gdLst>
              <a:gd name="T0" fmla="*/ 803 w 1880"/>
              <a:gd name="T1" fmla="*/ 15 h 1680"/>
              <a:gd name="T2" fmla="*/ 1253 w 1880"/>
              <a:gd name="T3" fmla="*/ 1067 h 1680"/>
              <a:gd name="T4" fmla="*/ 728 w 1880"/>
              <a:gd name="T5" fmla="*/ 540 h 1680"/>
              <a:gd name="T6" fmla="*/ 928 w 1880"/>
              <a:gd name="T7" fmla="*/ 339 h 1680"/>
              <a:gd name="T8" fmla="*/ 803 w 1880"/>
              <a:gd name="T9" fmla="*/ 215 h 1680"/>
              <a:gd name="T10" fmla="*/ 549 w 1880"/>
              <a:gd name="T11" fmla="*/ 267 h 1680"/>
              <a:gd name="T12" fmla="*/ 150 w 1880"/>
              <a:gd name="T13" fmla="*/ 666 h 1680"/>
              <a:gd name="T14" fmla="*/ 376 w 1880"/>
              <a:gd name="T15" fmla="*/ 890 h 1680"/>
              <a:gd name="T16" fmla="*/ 527 w 1880"/>
              <a:gd name="T17" fmla="*/ 741 h 1680"/>
              <a:gd name="T18" fmla="*/ 1052 w 1880"/>
              <a:gd name="T19" fmla="*/ 1266 h 1680"/>
              <a:gd name="T20" fmla="*/ 176 w 1880"/>
              <a:gd name="T21" fmla="*/ 1090 h 1680"/>
              <a:gd name="T22" fmla="*/ 49 w 1880"/>
              <a:gd name="T23" fmla="*/ 1217 h 1680"/>
              <a:gd name="T24" fmla="*/ 159 w 1880"/>
              <a:gd name="T25" fmla="*/ 1357 h 1680"/>
              <a:gd name="T26" fmla="*/ 144 w 1880"/>
              <a:gd name="T27" fmla="*/ 1371 h 1680"/>
              <a:gd name="T28" fmla="*/ 122 w 1880"/>
              <a:gd name="T29" fmla="*/ 1367 h 1680"/>
              <a:gd name="T30" fmla="*/ 0 w 1880"/>
              <a:gd name="T31" fmla="*/ 1494 h 1680"/>
              <a:gd name="T32" fmla="*/ 123 w 1880"/>
              <a:gd name="T33" fmla="*/ 1616 h 1680"/>
              <a:gd name="T34" fmla="*/ 249 w 1880"/>
              <a:gd name="T35" fmla="*/ 1493 h 1680"/>
              <a:gd name="T36" fmla="*/ 245 w 1880"/>
              <a:gd name="T37" fmla="*/ 1470 h 1680"/>
              <a:gd name="T38" fmla="*/ 265 w 1880"/>
              <a:gd name="T39" fmla="*/ 1451 h 1680"/>
              <a:gd name="T40" fmla="*/ 1255 w 1880"/>
              <a:gd name="T41" fmla="*/ 1467 h 1680"/>
              <a:gd name="T42" fmla="*/ 1402 w 1880"/>
              <a:gd name="T43" fmla="*/ 1615 h 1680"/>
              <a:gd name="T44" fmla="*/ 1603 w 1880"/>
              <a:gd name="T45" fmla="*/ 1416 h 1680"/>
              <a:gd name="T46" fmla="*/ 1455 w 1880"/>
              <a:gd name="T47" fmla="*/ 1267 h 1680"/>
              <a:gd name="T48" fmla="*/ 803 w 1880"/>
              <a:gd name="T49" fmla="*/ 15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0" h="1680">
                <a:moveTo>
                  <a:pt x="803" y="15"/>
                </a:moveTo>
                <a:cubicBezTo>
                  <a:pt x="1217" y="170"/>
                  <a:pt x="1468" y="665"/>
                  <a:pt x="1253" y="1067"/>
                </a:cubicBezTo>
                <a:cubicBezTo>
                  <a:pt x="728" y="540"/>
                  <a:pt x="728" y="540"/>
                  <a:pt x="728" y="540"/>
                </a:cubicBezTo>
                <a:cubicBezTo>
                  <a:pt x="928" y="339"/>
                  <a:pt x="928" y="339"/>
                  <a:pt x="928" y="339"/>
                </a:cubicBezTo>
                <a:cubicBezTo>
                  <a:pt x="803" y="215"/>
                  <a:pt x="803" y="215"/>
                  <a:pt x="803" y="215"/>
                </a:cubicBezTo>
                <a:cubicBezTo>
                  <a:pt x="733" y="282"/>
                  <a:pt x="623" y="297"/>
                  <a:pt x="549" y="267"/>
                </a:cubicBezTo>
                <a:cubicBezTo>
                  <a:pt x="150" y="666"/>
                  <a:pt x="150" y="666"/>
                  <a:pt x="150" y="666"/>
                </a:cubicBezTo>
                <a:cubicBezTo>
                  <a:pt x="376" y="890"/>
                  <a:pt x="376" y="890"/>
                  <a:pt x="376" y="890"/>
                </a:cubicBezTo>
                <a:cubicBezTo>
                  <a:pt x="527" y="741"/>
                  <a:pt x="527" y="741"/>
                  <a:pt x="527" y="741"/>
                </a:cubicBezTo>
                <a:cubicBezTo>
                  <a:pt x="1052" y="1266"/>
                  <a:pt x="1052" y="1266"/>
                  <a:pt x="1052" y="1266"/>
                </a:cubicBezTo>
                <a:cubicBezTo>
                  <a:pt x="795" y="1407"/>
                  <a:pt x="439" y="1363"/>
                  <a:pt x="176" y="1090"/>
                </a:cubicBezTo>
                <a:cubicBezTo>
                  <a:pt x="49" y="1217"/>
                  <a:pt x="49" y="1217"/>
                  <a:pt x="49" y="1217"/>
                </a:cubicBezTo>
                <a:cubicBezTo>
                  <a:pt x="87" y="1270"/>
                  <a:pt x="119" y="1317"/>
                  <a:pt x="159" y="1357"/>
                </a:cubicBezTo>
                <a:cubicBezTo>
                  <a:pt x="155" y="1362"/>
                  <a:pt x="144" y="1371"/>
                  <a:pt x="144" y="1371"/>
                </a:cubicBezTo>
                <a:cubicBezTo>
                  <a:pt x="137" y="1370"/>
                  <a:pt x="129" y="1367"/>
                  <a:pt x="122" y="1367"/>
                </a:cubicBezTo>
                <a:cubicBezTo>
                  <a:pt x="55" y="1367"/>
                  <a:pt x="0" y="1426"/>
                  <a:pt x="0" y="1494"/>
                </a:cubicBezTo>
                <a:cubicBezTo>
                  <a:pt x="0" y="1561"/>
                  <a:pt x="55" y="1616"/>
                  <a:pt x="123" y="1616"/>
                </a:cubicBezTo>
                <a:cubicBezTo>
                  <a:pt x="191" y="1616"/>
                  <a:pt x="249" y="1561"/>
                  <a:pt x="249" y="1493"/>
                </a:cubicBezTo>
                <a:cubicBezTo>
                  <a:pt x="249" y="1485"/>
                  <a:pt x="247" y="1478"/>
                  <a:pt x="245" y="1470"/>
                </a:cubicBezTo>
                <a:cubicBezTo>
                  <a:pt x="265" y="1451"/>
                  <a:pt x="265" y="1451"/>
                  <a:pt x="265" y="1451"/>
                </a:cubicBezTo>
                <a:cubicBezTo>
                  <a:pt x="567" y="1655"/>
                  <a:pt x="898" y="1680"/>
                  <a:pt x="1255" y="1467"/>
                </a:cubicBezTo>
                <a:cubicBezTo>
                  <a:pt x="1402" y="1615"/>
                  <a:pt x="1402" y="1615"/>
                  <a:pt x="1402" y="1615"/>
                </a:cubicBezTo>
                <a:cubicBezTo>
                  <a:pt x="1603" y="1416"/>
                  <a:pt x="1603" y="1416"/>
                  <a:pt x="1603" y="1416"/>
                </a:cubicBezTo>
                <a:cubicBezTo>
                  <a:pt x="1455" y="1267"/>
                  <a:pt x="1455" y="1267"/>
                  <a:pt x="1455" y="1267"/>
                </a:cubicBezTo>
                <a:cubicBezTo>
                  <a:pt x="1880" y="628"/>
                  <a:pt x="1313" y="0"/>
                  <a:pt x="803" y="1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Shape 39"/>
          <p:cNvSpPr/>
          <p:nvPr/>
        </p:nvSpPr>
        <p:spPr>
          <a:xfrm rot="4906884" flipH="1">
            <a:off x="8590677" y="6287453"/>
            <a:ext cx="555625" cy="497205"/>
          </a:xfrm>
          <a:prstGeom prst="diamond">
            <a:avLst/>
          </a:prstGeom>
          <a:solidFill>
            <a:srgbClr val="B61C22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400">
                <a:solidFill>
                  <a:srgbClr val="00183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/>
          </a:p>
        </p:txBody>
      </p:sp>
      <p:sp>
        <p:nvSpPr>
          <p:cNvPr id="9" name="Shape 39"/>
          <p:cNvSpPr/>
          <p:nvPr/>
        </p:nvSpPr>
        <p:spPr>
          <a:xfrm rot="4906884" flipH="1">
            <a:off x="8310166" y="6287453"/>
            <a:ext cx="555625" cy="497205"/>
          </a:xfrm>
          <a:prstGeom prst="diamond">
            <a:avLst/>
          </a:prstGeom>
          <a:solidFill>
            <a:srgbClr val="B61C22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400">
                <a:solidFill>
                  <a:srgbClr val="00183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/>
          </a:p>
        </p:txBody>
      </p:sp>
      <p:sp>
        <p:nvSpPr>
          <p:cNvPr id="39" name="Shape 39"/>
          <p:cNvSpPr/>
          <p:nvPr/>
        </p:nvSpPr>
        <p:spPr>
          <a:xfrm rot="4906884" flipH="1">
            <a:off x="6384211" y="6287453"/>
            <a:ext cx="555625" cy="497205"/>
          </a:xfrm>
          <a:prstGeom prst="diamond">
            <a:avLst/>
          </a:prstGeom>
          <a:solidFill>
            <a:srgbClr val="B61C22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400">
                <a:solidFill>
                  <a:srgbClr val="00183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/>
          </a:p>
        </p:txBody>
      </p:sp>
      <p:sp>
        <p:nvSpPr>
          <p:cNvPr id="20" name="Shape 39"/>
          <p:cNvSpPr/>
          <p:nvPr/>
        </p:nvSpPr>
        <p:spPr>
          <a:xfrm rot="4906884" flipH="1">
            <a:off x="8043466" y="6287453"/>
            <a:ext cx="555625" cy="497205"/>
          </a:xfrm>
          <a:prstGeom prst="diamond">
            <a:avLst/>
          </a:prstGeom>
          <a:solidFill>
            <a:srgbClr val="B61C22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400">
                <a:solidFill>
                  <a:srgbClr val="00183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/>
          </a:p>
        </p:txBody>
      </p:sp>
      <p:sp>
        <p:nvSpPr>
          <p:cNvPr id="21" name="Shape 39"/>
          <p:cNvSpPr/>
          <p:nvPr/>
        </p:nvSpPr>
        <p:spPr>
          <a:xfrm rot="4906884" flipH="1">
            <a:off x="7758669" y="6287453"/>
            <a:ext cx="555625" cy="497205"/>
          </a:xfrm>
          <a:prstGeom prst="diamond">
            <a:avLst/>
          </a:prstGeom>
          <a:solidFill>
            <a:srgbClr val="B61C22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400">
                <a:solidFill>
                  <a:srgbClr val="00183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/>
          </a:p>
        </p:txBody>
      </p:sp>
      <p:sp>
        <p:nvSpPr>
          <p:cNvPr id="22" name="Shape 39"/>
          <p:cNvSpPr/>
          <p:nvPr/>
        </p:nvSpPr>
        <p:spPr>
          <a:xfrm rot="4906884" flipH="1">
            <a:off x="7487206" y="6287453"/>
            <a:ext cx="555625" cy="497205"/>
          </a:xfrm>
          <a:prstGeom prst="diamond">
            <a:avLst/>
          </a:prstGeom>
          <a:solidFill>
            <a:srgbClr val="B61C22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400">
                <a:solidFill>
                  <a:srgbClr val="00183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/>
          </a:p>
        </p:txBody>
      </p:sp>
      <p:sp>
        <p:nvSpPr>
          <p:cNvPr id="23" name="Shape 39"/>
          <p:cNvSpPr/>
          <p:nvPr/>
        </p:nvSpPr>
        <p:spPr>
          <a:xfrm rot="4906884" flipH="1">
            <a:off x="7207171" y="6287453"/>
            <a:ext cx="555625" cy="497205"/>
          </a:xfrm>
          <a:prstGeom prst="diamond">
            <a:avLst/>
          </a:prstGeom>
          <a:solidFill>
            <a:srgbClr val="B61C22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400">
                <a:solidFill>
                  <a:srgbClr val="00183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/>
          </a:p>
        </p:txBody>
      </p:sp>
      <p:sp>
        <p:nvSpPr>
          <p:cNvPr id="24" name="Shape 39"/>
          <p:cNvSpPr/>
          <p:nvPr/>
        </p:nvSpPr>
        <p:spPr>
          <a:xfrm rot="4906884" flipH="1">
            <a:off x="6655674" y="6287453"/>
            <a:ext cx="555625" cy="497205"/>
          </a:xfrm>
          <a:prstGeom prst="diamond">
            <a:avLst/>
          </a:prstGeom>
          <a:solidFill>
            <a:srgbClr val="B61C22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400">
                <a:solidFill>
                  <a:srgbClr val="00183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/>
          </a:p>
        </p:txBody>
      </p:sp>
      <p:sp>
        <p:nvSpPr>
          <p:cNvPr id="25" name="Shape 39"/>
          <p:cNvSpPr/>
          <p:nvPr/>
        </p:nvSpPr>
        <p:spPr>
          <a:xfrm rot="4906884" flipH="1">
            <a:off x="6935709" y="6287453"/>
            <a:ext cx="555625" cy="497205"/>
          </a:xfrm>
          <a:prstGeom prst="diamond">
            <a:avLst/>
          </a:prstGeom>
          <a:solidFill>
            <a:srgbClr val="B61C22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400">
                <a:solidFill>
                  <a:srgbClr val="00183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5616" y="980728"/>
            <a:ext cx="3672408" cy="5485979"/>
          </a:xfrm>
          <a:prstGeom prst="rect">
            <a:avLst/>
          </a:prstGeom>
          <a:noFill/>
          <a:ln w="9525">
            <a:gradFill flip="none" rotWithShape="1">
              <a:gsLst>
                <a:gs pos="0">
                  <a:srgbClr val="000082"/>
                </a:gs>
                <a:gs pos="0">
                  <a:srgbClr val="000082"/>
                </a:gs>
                <a:gs pos="0">
                  <a:srgbClr val="FF0000">
                    <a:alpha val="56000"/>
                  </a:srgbClr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2700000" scaled="1"/>
              <a:tileRect/>
            </a:gradFill>
            <a:miter lim="800000"/>
            <a:headEnd/>
            <a:tailEnd/>
          </a:ln>
        </p:spPr>
      </p:pic>
      <p:pic>
        <p:nvPicPr>
          <p:cNvPr id="35" name="Picture 4" descr="https://timgsa.baidu.com/timg?image&amp;quality=80&amp;size=b9999_10000&amp;sec=1585297571922&amp;di=e75070ebcd306250e0310e9019a6d6f5&amp;imgtype=0&amp;src=http%3A%2F%2Fpaper.people.com.cn%2Frmrbhwb%2Fres%2F1%2F20160903%2F1472844255319_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04048" y="1700808"/>
            <a:ext cx="3686175" cy="3314700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3059832" y="188640"/>
            <a:ext cx="37753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40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一封特殊的回信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13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0"/>
            <a:ext cx="358784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二、文武并进实国“策”</a:t>
            </a:r>
            <a:endParaRPr lang="en-US" altLang="zh-CN" sz="24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27" name="文本框 116741"/>
          <p:cNvSpPr txBox="1"/>
          <p:nvPr/>
        </p:nvSpPr>
        <p:spPr>
          <a:xfrm>
            <a:off x="1940224" y="4437112"/>
            <a:ext cx="615553" cy="2189812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>
              <a:buFont typeface="Wingdings" panose="05000000000000000000" pitchFamily="2" charset="2"/>
              <a:buNone/>
            </a:pP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32"/>
          <a:stretch/>
        </p:blipFill>
        <p:spPr>
          <a:xfrm>
            <a:off x="0" y="-1971600"/>
            <a:ext cx="9144000" cy="88296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743B92E-666A-495B-8292-0845431C9855}"/>
              </a:ext>
            </a:extLst>
          </p:cNvPr>
          <p:cNvSpPr/>
          <p:nvPr/>
        </p:nvSpPr>
        <p:spPr>
          <a:xfrm>
            <a:off x="-180528" y="2348880"/>
            <a:ext cx="5188453" cy="1069524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41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华康布丁体W12(P)" panose="040B0C00000000000000" pitchFamily="82" charset="-122"/>
              </a:rPr>
              <a:t>请用历史史实说明西</a:t>
            </a:r>
            <a:r>
              <a:rPr lang="zh-CN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康布丁体W12(P)" panose="040B0C00000000000000" pitchFamily="82" charset="-122"/>
                <a:ea typeface="华康布丁体W12(P)" panose="040B0C00000000000000" pitchFamily="82" charset="-122"/>
              </a:rPr>
              <a:t>藏是中国领土</a:t>
            </a:r>
            <a:endParaRPr lang="en-US" altLang="zh-CN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华康布丁体W12(P)" panose="040B0C00000000000000" pitchFamily="82" charset="-122"/>
              <a:ea typeface="华康布丁体W12(P)" panose="040B0C00000000000000" pitchFamily="82" charset="-122"/>
            </a:endParaRPr>
          </a:p>
          <a:p>
            <a:pPr algn="ctr"/>
            <a:r>
              <a:rPr lang="zh-CN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康布丁体W12(P)" panose="040B0C00000000000000" pitchFamily="82" charset="-122"/>
                <a:ea typeface="华康布丁体W12(P)" panose="040B0C00000000000000" pitchFamily="82" charset="-122"/>
              </a:rPr>
              <a:t>不可分割的一部分？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35095C6A-8388-42C3-97FE-3CF078FE1370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1835696" y="3722407"/>
            <a:ext cx="1212584" cy="1650809"/>
          </a:xfrm>
          <a:custGeom>
            <a:avLst/>
            <a:gdLst>
              <a:gd name="T0" fmla="*/ 1228 w 1260"/>
              <a:gd name="T1" fmla="*/ 592 h 1260"/>
              <a:gd name="T2" fmla="*/ 1252 w 1260"/>
              <a:gd name="T3" fmla="*/ 514 h 1260"/>
              <a:gd name="T4" fmla="*/ 1260 w 1260"/>
              <a:gd name="T5" fmla="*/ 430 h 1260"/>
              <a:gd name="T6" fmla="*/ 1258 w 1260"/>
              <a:gd name="T7" fmla="*/ 386 h 1260"/>
              <a:gd name="T8" fmla="*/ 1240 w 1260"/>
              <a:gd name="T9" fmla="*/ 302 h 1260"/>
              <a:gd name="T10" fmla="*/ 1208 w 1260"/>
              <a:gd name="T11" fmla="*/ 226 h 1260"/>
              <a:gd name="T12" fmla="*/ 1162 w 1260"/>
              <a:gd name="T13" fmla="*/ 158 h 1260"/>
              <a:gd name="T14" fmla="*/ 1104 w 1260"/>
              <a:gd name="T15" fmla="*/ 98 h 1260"/>
              <a:gd name="T16" fmla="*/ 1034 w 1260"/>
              <a:gd name="T17" fmla="*/ 52 h 1260"/>
              <a:gd name="T18" fmla="*/ 958 w 1260"/>
              <a:gd name="T19" fmla="*/ 20 h 1260"/>
              <a:gd name="T20" fmla="*/ 874 w 1260"/>
              <a:gd name="T21" fmla="*/ 2 h 1260"/>
              <a:gd name="T22" fmla="*/ 830 w 1260"/>
              <a:gd name="T23" fmla="*/ 0 h 1260"/>
              <a:gd name="T24" fmla="*/ 756 w 1260"/>
              <a:gd name="T25" fmla="*/ 8 h 1260"/>
              <a:gd name="T26" fmla="*/ 684 w 1260"/>
              <a:gd name="T27" fmla="*/ 26 h 1260"/>
              <a:gd name="T28" fmla="*/ 576 w 1260"/>
              <a:gd name="T29" fmla="*/ 26 h 1260"/>
              <a:gd name="T30" fmla="*/ 504 w 1260"/>
              <a:gd name="T31" fmla="*/ 8 h 1260"/>
              <a:gd name="T32" fmla="*/ 430 w 1260"/>
              <a:gd name="T33" fmla="*/ 0 h 1260"/>
              <a:gd name="T34" fmla="*/ 386 w 1260"/>
              <a:gd name="T35" fmla="*/ 2 h 1260"/>
              <a:gd name="T36" fmla="*/ 302 w 1260"/>
              <a:gd name="T37" fmla="*/ 20 h 1260"/>
              <a:gd name="T38" fmla="*/ 226 w 1260"/>
              <a:gd name="T39" fmla="*/ 52 h 1260"/>
              <a:gd name="T40" fmla="*/ 156 w 1260"/>
              <a:gd name="T41" fmla="*/ 98 h 1260"/>
              <a:gd name="T42" fmla="*/ 98 w 1260"/>
              <a:gd name="T43" fmla="*/ 158 h 1260"/>
              <a:gd name="T44" fmla="*/ 52 w 1260"/>
              <a:gd name="T45" fmla="*/ 226 h 1260"/>
              <a:gd name="T46" fmla="*/ 20 w 1260"/>
              <a:gd name="T47" fmla="*/ 302 h 1260"/>
              <a:gd name="T48" fmla="*/ 2 w 1260"/>
              <a:gd name="T49" fmla="*/ 386 h 1260"/>
              <a:gd name="T50" fmla="*/ 0 w 1260"/>
              <a:gd name="T51" fmla="*/ 430 h 1260"/>
              <a:gd name="T52" fmla="*/ 8 w 1260"/>
              <a:gd name="T53" fmla="*/ 510 h 1260"/>
              <a:gd name="T54" fmla="*/ 28 w 1260"/>
              <a:gd name="T55" fmla="*/ 584 h 1260"/>
              <a:gd name="T56" fmla="*/ 28 w 1260"/>
              <a:gd name="T57" fmla="*/ 676 h 1260"/>
              <a:gd name="T58" fmla="*/ 8 w 1260"/>
              <a:gd name="T59" fmla="*/ 750 h 1260"/>
              <a:gd name="T60" fmla="*/ 0 w 1260"/>
              <a:gd name="T61" fmla="*/ 830 h 1260"/>
              <a:gd name="T62" fmla="*/ 2 w 1260"/>
              <a:gd name="T63" fmla="*/ 874 h 1260"/>
              <a:gd name="T64" fmla="*/ 20 w 1260"/>
              <a:gd name="T65" fmla="*/ 958 h 1260"/>
              <a:gd name="T66" fmla="*/ 52 w 1260"/>
              <a:gd name="T67" fmla="*/ 1036 h 1260"/>
              <a:gd name="T68" fmla="*/ 98 w 1260"/>
              <a:gd name="T69" fmla="*/ 1104 h 1260"/>
              <a:gd name="T70" fmla="*/ 156 w 1260"/>
              <a:gd name="T71" fmla="*/ 1162 h 1260"/>
              <a:gd name="T72" fmla="*/ 226 w 1260"/>
              <a:gd name="T73" fmla="*/ 1208 h 1260"/>
              <a:gd name="T74" fmla="*/ 302 w 1260"/>
              <a:gd name="T75" fmla="*/ 1240 h 1260"/>
              <a:gd name="T76" fmla="*/ 386 w 1260"/>
              <a:gd name="T77" fmla="*/ 1258 h 1260"/>
              <a:gd name="T78" fmla="*/ 430 w 1260"/>
              <a:gd name="T79" fmla="*/ 1260 h 1260"/>
              <a:gd name="T80" fmla="*/ 504 w 1260"/>
              <a:gd name="T81" fmla="*/ 1254 h 1260"/>
              <a:gd name="T82" fmla="*/ 576 w 1260"/>
              <a:gd name="T83" fmla="*/ 1234 h 1260"/>
              <a:gd name="T84" fmla="*/ 684 w 1260"/>
              <a:gd name="T85" fmla="*/ 1234 h 1260"/>
              <a:gd name="T86" fmla="*/ 754 w 1260"/>
              <a:gd name="T87" fmla="*/ 1254 h 1260"/>
              <a:gd name="T88" fmla="*/ 830 w 1260"/>
              <a:gd name="T89" fmla="*/ 1260 h 1260"/>
              <a:gd name="T90" fmla="*/ 874 w 1260"/>
              <a:gd name="T91" fmla="*/ 1258 h 1260"/>
              <a:gd name="T92" fmla="*/ 958 w 1260"/>
              <a:gd name="T93" fmla="*/ 1240 h 1260"/>
              <a:gd name="T94" fmla="*/ 1034 w 1260"/>
              <a:gd name="T95" fmla="*/ 1208 h 1260"/>
              <a:gd name="T96" fmla="*/ 1104 w 1260"/>
              <a:gd name="T97" fmla="*/ 1162 h 1260"/>
              <a:gd name="T98" fmla="*/ 1162 w 1260"/>
              <a:gd name="T99" fmla="*/ 1104 h 1260"/>
              <a:gd name="T100" fmla="*/ 1208 w 1260"/>
              <a:gd name="T101" fmla="*/ 1036 h 1260"/>
              <a:gd name="T102" fmla="*/ 1240 w 1260"/>
              <a:gd name="T103" fmla="*/ 958 h 1260"/>
              <a:gd name="T104" fmla="*/ 1258 w 1260"/>
              <a:gd name="T105" fmla="*/ 874 h 1260"/>
              <a:gd name="T106" fmla="*/ 1260 w 1260"/>
              <a:gd name="T107" fmla="*/ 830 h 1260"/>
              <a:gd name="T108" fmla="*/ 1252 w 1260"/>
              <a:gd name="T109" fmla="*/ 746 h 1260"/>
              <a:gd name="T110" fmla="*/ 1228 w 1260"/>
              <a:gd name="T111" fmla="*/ 668 h 1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60" h="1260">
                <a:moveTo>
                  <a:pt x="1228" y="592"/>
                </a:moveTo>
                <a:lnTo>
                  <a:pt x="1228" y="592"/>
                </a:lnTo>
                <a:lnTo>
                  <a:pt x="1242" y="554"/>
                </a:lnTo>
                <a:lnTo>
                  <a:pt x="1252" y="514"/>
                </a:lnTo>
                <a:lnTo>
                  <a:pt x="1258" y="472"/>
                </a:lnTo>
                <a:lnTo>
                  <a:pt x="1260" y="430"/>
                </a:lnTo>
                <a:lnTo>
                  <a:pt x="1260" y="430"/>
                </a:lnTo>
                <a:lnTo>
                  <a:pt x="1258" y="386"/>
                </a:lnTo>
                <a:lnTo>
                  <a:pt x="1250" y="344"/>
                </a:lnTo>
                <a:lnTo>
                  <a:pt x="1240" y="302"/>
                </a:lnTo>
                <a:lnTo>
                  <a:pt x="1226" y="264"/>
                </a:lnTo>
                <a:lnTo>
                  <a:pt x="1208" y="226"/>
                </a:lnTo>
                <a:lnTo>
                  <a:pt x="1186" y="190"/>
                </a:lnTo>
                <a:lnTo>
                  <a:pt x="1162" y="158"/>
                </a:lnTo>
                <a:lnTo>
                  <a:pt x="1134" y="126"/>
                </a:lnTo>
                <a:lnTo>
                  <a:pt x="1104" y="98"/>
                </a:lnTo>
                <a:lnTo>
                  <a:pt x="1070" y="74"/>
                </a:lnTo>
                <a:lnTo>
                  <a:pt x="1034" y="52"/>
                </a:lnTo>
                <a:lnTo>
                  <a:pt x="998" y="34"/>
                </a:lnTo>
                <a:lnTo>
                  <a:pt x="958" y="20"/>
                </a:lnTo>
                <a:lnTo>
                  <a:pt x="916" y="10"/>
                </a:lnTo>
                <a:lnTo>
                  <a:pt x="874" y="2"/>
                </a:lnTo>
                <a:lnTo>
                  <a:pt x="830" y="0"/>
                </a:lnTo>
                <a:lnTo>
                  <a:pt x="830" y="0"/>
                </a:lnTo>
                <a:lnTo>
                  <a:pt x="792" y="2"/>
                </a:lnTo>
                <a:lnTo>
                  <a:pt x="756" y="8"/>
                </a:lnTo>
                <a:lnTo>
                  <a:pt x="720" y="16"/>
                </a:lnTo>
                <a:lnTo>
                  <a:pt x="684" y="26"/>
                </a:lnTo>
                <a:lnTo>
                  <a:pt x="576" y="26"/>
                </a:lnTo>
                <a:lnTo>
                  <a:pt x="576" y="26"/>
                </a:lnTo>
                <a:lnTo>
                  <a:pt x="540" y="16"/>
                </a:lnTo>
                <a:lnTo>
                  <a:pt x="504" y="8"/>
                </a:lnTo>
                <a:lnTo>
                  <a:pt x="468" y="2"/>
                </a:lnTo>
                <a:lnTo>
                  <a:pt x="430" y="0"/>
                </a:lnTo>
                <a:lnTo>
                  <a:pt x="430" y="0"/>
                </a:lnTo>
                <a:lnTo>
                  <a:pt x="386" y="2"/>
                </a:lnTo>
                <a:lnTo>
                  <a:pt x="344" y="10"/>
                </a:lnTo>
                <a:lnTo>
                  <a:pt x="302" y="20"/>
                </a:lnTo>
                <a:lnTo>
                  <a:pt x="262" y="34"/>
                </a:lnTo>
                <a:lnTo>
                  <a:pt x="226" y="52"/>
                </a:lnTo>
                <a:lnTo>
                  <a:pt x="190" y="74"/>
                </a:lnTo>
                <a:lnTo>
                  <a:pt x="156" y="98"/>
                </a:lnTo>
                <a:lnTo>
                  <a:pt x="126" y="126"/>
                </a:lnTo>
                <a:lnTo>
                  <a:pt x="98" y="158"/>
                </a:lnTo>
                <a:lnTo>
                  <a:pt x="74" y="190"/>
                </a:lnTo>
                <a:lnTo>
                  <a:pt x="52" y="226"/>
                </a:lnTo>
                <a:lnTo>
                  <a:pt x="34" y="264"/>
                </a:lnTo>
                <a:lnTo>
                  <a:pt x="20" y="302"/>
                </a:lnTo>
                <a:lnTo>
                  <a:pt x="8" y="344"/>
                </a:lnTo>
                <a:lnTo>
                  <a:pt x="2" y="386"/>
                </a:lnTo>
                <a:lnTo>
                  <a:pt x="0" y="430"/>
                </a:lnTo>
                <a:lnTo>
                  <a:pt x="0" y="430"/>
                </a:lnTo>
                <a:lnTo>
                  <a:pt x="2" y="470"/>
                </a:lnTo>
                <a:lnTo>
                  <a:pt x="8" y="510"/>
                </a:lnTo>
                <a:lnTo>
                  <a:pt x="16" y="548"/>
                </a:lnTo>
                <a:lnTo>
                  <a:pt x="28" y="584"/>
                </a:lnTo>
                <a:lnTo>
                  <a:pt x="28" y="676"/>
                </a:lnTo>
                <a:lnTo>
                  <a:pt x="28" y="676"/>
                </a:lnTo>
                <a:lnTo>
                  <a:pt x="16" y="712"/>
                </a:lnTo>
                <a:lnTo>
                  <a:pt x="8" y="750"/>
                </a:lnTo>
                <a:lnTo>
                  <a:pt x="2" y="790"/>
                </a:lnTo>
                <a:lnTo>
                  <a:pt x="0" y="830"/>
                </a:lnTo>
                <a:lnTo>
                  <a:pt x="0" y="830"/>
                </a:lnTo>
                <a:lnTo>
                  <a:pt x="2" y="874"/>
                </a:lnTo>
                <a:lnTo>
                  <a:pt x="8" y="916"/>
                </a:lnTo>
                <a:lnTo>
                  <a:pt x="20" y="958"/>
                </a:lnTo>
                <a:lnTo>
                  <a:pt x="34" y="998"/>
                </a:lnTo>
                <a:lnTo>
                  <a:pt x="52" y="1036"/>
                </a:lnTo>
                <a:lnTo>
                  <a:pt x="74" y="1070"/>
                </a:lnTo>
                <a:lnTo>
                  <a:pt x="98" y="1104"/>
                </a:lnTo>
                <a:lnTo>
                  <a:pt x="126" y="1134"/>
                </a:lnTo>
                <a:lnTo>
                  <a:pt x="156" y="1162"/>
                </a:lnTo>
                <a:lnTo>
                  <a:pt x="190" y="1186"/>
                </a:lnTo>
                <a:lnTo>
                  <a:pt x="226" y="1208"/>
                </a:lnTo>
                <a:lnTo>
                  <a:pt x="262" y="1226"/>
                </a:lnTo>
                <a:lnTo>
                  <a:pt x="302" y="1240"/>
                </a:lnTo>
                <a:lnTo>
                  <a:pt x="344" y="1252"/>
                </a:lnTo>
                <a:lnTo>
                  <a:pt x="386" y="1258"/>
                </a:lnTo>
                <a:lnTo>
                  <a:pt x="430" y="1260"/>
                </a:lnTo>
                <a:lnTo>
                  <a:pt x="430" y="1260"/>
                </a:lnTo>
                <a:lnTo>
                  <a:pt x="468" y="1258"/>
                </a:lnTo>
                <a:lnTo>
                  <a:pt x="504" y="1254"/>
                </a:lnTo>
                <a:lnTo>
                  <a:pt x="540" y="1246"/>
                </a:lnTo>
                <a:lnTo>
                  <a:pt x="576" y="1234"/>
                </a:lnTo>
                <a:lnTo>
                  <a:pt x="684" y="1234"/>
                </a:lnTo>
                <a:lnTo>
                  <a:pt x="684" y="1234"/>
                </a:lnTo>
                <a:lnTo>
                  <a:pt x="718" y="1246"/>
                </a:lnTo>
                <a:lnTo>
                  <a:pt x="754" y="1254"/>
                </a:lnTo>
                <a:lnTo>
                  <a:pt x="792" y="1258"/>
                </a:lnTo>
                <a:lnTo>
                  <a:pt x="830" y="1260"/>
                </a:lnTo>
                <a:lnTo>
                  <a:pt x="830" y="1260"/>
                </a:lnTo>
                <a:lnTo>
                  <a:pt x="874" y="1258"/>
                </a:lnTo>
                <a:lnTo>
                  <a:pt x="916" y="1252"/>
                </a:lnTo>
                <a:lnTo>
                  <a:pt x="958" y="1240"/>
                </a:lnTo>
                <a:lnTo>
                  <a:pt x="998" y="1226"/>
                </a:lnTo>
                <a:lnTo>
                  <a:pt x="1034" y="1208"/>
                </a:lnTo>
                <a:lnTo>
                  <a:pt x="1070" y="1186"/>
                </a:lnTo>
                <a:lnTo>
                  <a:pt x="1104" y="1162"/>
                </a:lnTo>
                <a:lnTo>
                  <a:pt x="1134" y="1134"/>
                </a:lnTo>
                <a:lnTo>
                  <a:pt x="1162" y="1104"/>
                </a:lnTo>
                <a:lnTo>
                  <a:pt x="1186" y="1070"/>
                </a:lnTo>
                <a:lnTo>
                  <a:pt x="1208" y="1036"/>
                </a:lnTo>
                <a:lnTo>
                  <a:pt x="1226" y="998"/>
                </a:lnTo>
                <a:lnTo>
                  <a:pt x="1240" y="958"/>
                </a:lnTo>
                <a:lnTo>
                  <a:pt x="1250" y="916"/>
                </a:lnTo>
                <a:lnTo>
                  <a:pt x="1258" y="874"/>
                </a:lnTo>
                <a:lnTo>
                  <a:pt x="1260" y="830"/>
                </a:lnTo>
                <a:lnTo>
                  <a:pt x="1260" y="830"/>
                </a:lnTo>
                <a:lnTo>
                  <a:pt x="1258" y="788"/>
                </a:lnTo>
                <a:lnTo>
                  <a:pt x="1252" y="746"/>
                </a:lnTo>
                <a:lnTo>
                  <a:pt x="1242" y="706"/>
                </a:lnTo>
                <a:lnTo>
                  <a:pt x="1228" y="668"/>
                </a:lnTo>
                <a:lnTo>
                  <a:pt x="1228" y="59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 cap="rnd" cmpd="sng">
            <a:solidFill>
              <a:srgbClr val="2CB695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wrap="square" lIns="68580" tIns="34290" rIns="68580" bIns="34290" anchor="ctr">
            <a:norm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+mn-ea"/>
              </a:rPr>
              <a:t>元朝</a:t>
            </a:r>
            <a:endParaRPr lang="en-US" altLang="zh-CN" sz="2100" b="1" dirty="0">
              <a:solidFill>
                <a:schemeClr val="bg1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  <a:sym typeface="+mn-ea"/>
            </a:endParaRPr>
          </a:p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+mn-ea"/>
              </a:rPr>
              <a:t>设宣政院</a:t>
            </a:r>
            <a:endParaRPr lang="zh-CN" altLang="en-US" sz="2100" b="1" dirty="0">
              <a:solidFill>
                <a:schemeClr val="bg1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834B43CC-4504-43D2-8790-25EE11E269CE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398858" y="3722407"/>
            <a:ext cx="1212584" cy="1650809"/>
          </a:xfrm>
          <a:custGeom>
            <a:avLst/>
            <a:gdLst>
              <a:gd name="T0" fmla="*/ 1228 w 1260"/>
              <a:gd name="T1" fmla="*/ 592 h 1260"/>
              <a:gd name="T2" fmla="*/ 1252 w 1260"/>
              <a:gd name="T3" fmla="*/ 514 h 1260"/>
              <a:gd name="T4" fmla="*/ 1260 w 1260"/>
              <a:gd name="T5" fmla="*/ 430 h 1260"/>
              <a:gd name="T6" fmla="*/ 1258 w 1260"/>
              <a:gd name="T7" fmla="*/ 386 h 1260"/>
              <a:gd name="T8" fmla="*/ 1240 w 1260"/>
              <a:gd name="T9" fmla="*/ 302 h 1260"/>
              <a:gd name="T10" fmla="*/ 1208 w 1260"/>
              <a:gd name="T11" fmla="*/ 226 h 1260"/>
              <a:gd name="T12" fmla="*/ 1162 w 1260"/>
              <a:gd name="T13" fmla="*/ 158 h 1260"/>
              <a:gd name="T14" fmla="*/ 1104 w 1260"/>
              <a:gd name="T15" fmla="*/ 98 h 1260"/>
              <a:gd name="T16" fmla="*/ 1034 w 1260"/>
              <a:gd name="T17" fmla="*/ 52 h 1260"/>
              <a:gd name="T18" fmla="*/ 958 w 1260"/>
              <a:gd name="T19" fmla="*/ 20 h 1260"/>
              <a:gd name="T20" fmla="*/ 874 w 1260"/>
              <a:gd name="T21" fmla="*/ 2 h 1260"/>
              <a:gd name="T22" fmla="*/ 830 w 1260"/>
              <a:gd name="T23" fmla="*/ 0 h 1260"/>
              <a:gd name="T24" fmla="*/ 756 w 1260"/>
              <a:gd name="T25" fmla="*/ 8 h 1260"/>
              <a:gd name="T26" fmla="*/ 684 w 1260"/>
              <a:gd name="T27" fmla="*/ 26 h 1260"/>
              <a:gd name="T28" fmla="*/ 576 w 1260"/>
              <a:gd name="T29" fmla="*/ 26 h 1260"/>
              <a:gd name="T30" fmla="*/ 504 w 1260"/>
              <a:gd name="T31" fmla="*/ 8 h 1260"/>
              <a:gd name="T32" fmla="*/ 430 w 1260"/>
              <a:gd name="T33" fmla="*/ 0 h 1260"/>
              <a:gd name="T34" fmla="*/ 386 w 1260"/>
              <a:gd name="T35" fmla="*/ 2 h 1260"/>
              <a:gd name="T36" fmla="*/ 302 w 1260"/>
              <a:gd name="T37" fmla="*/ 20 h 1260"/>
              <a:gd name="T38" fmla="*/ 226 w 1260"/>
              <a:gd name="T39" fmla="*/ 52 h 1260"/>
              <a:gd name="T40" fmla="*/ 156 w 1260"/>
              <a:gd name="T41" fmla="*/ 98 h 1260"/>
              <a:gd name="T42" fmla="*/ 98 w 1260"/>
              <a:gd name="T43" fmla="*/ 158 h 1260"/>
              <a:gd name="T44" fmla="*/ 52 w 1260"/>
              <a:gd name="T45" fmla="*/ 226 h 1260"/>
              <a:gd name="T46" fmla="*/ 20 w 1260"/>
              <a:gd name="T47" fmla="*/ 302 h 1260"/>
              <a:gd name="T48" fmla="*/ 2 w 1260"/>
              <a:gd name="T49" fmla="*/ 386 h 1260"/>
              <a:gd name="T50" fmla="*/ 0 w 1260"/>
              <a:gd name="T51" fmla="*/ 430 h 1260"/>
              <a:gd name="T52" fmla="*/ 8 w 1260"/>
              <a:gd name="T53" fmla="*/ 510 h 1260"/>
              <a:gd name="T54" fmla="*/ 28 w 1260"/>
              <a:gd name="T55" fmla="*/ 584 h 1260"/>
              <a:gd name="T56" fmla="*/ 28 w 1260"/>
              <a:gd name="T57" fmla="*/ 676 h 1260"/>
              <a:gd name="T58" fmla="*/ 8 w 1260"/>
              <a:gd name="T59" fmla="*/ 750 h 1260"/>
              <a:gd name="T60" fmla="*/ 0 w 1260"/>
              <a:gd name="T61" fmla="*/ 830 h 1260"/>
              <a:gd name="T62" fmla="*/ 2 w 1260"/>
              <a:gd name="T63" fmla="*/ 874 h 1260"/>
              <a:gd name="T64" fmla="*/ 20 w 1260"/>
              <a:gd name="T65" fmla="*/ 958 h 1260"/>
              <a:gd name="T66" fmla="*/ 52 w 1260"/>
              <a:gd name="T67" fmla="*/ 1036 h 1260"/>
              <a:gd name="T68" fmla="*/ 98 w 1260"/>
              <a:gd name="T69" fmla="*/ 1104 h 1260"/>
              <a:gd name="T70" fmla="*/ 156 w 1260"/>
              <a:gd name="T71" fmla="*/ 1162 h 1260"/>
              <a:gd name="T72" fmla="*/ 226 w 1260"/>
              <a:gd name="T73" fmla="*/ 1208 h 1260"/>
              <a:gd name="T74" fmla="*/ 302 w 1260"/>
              <a:gd name="T75" fmla="*/ 1240 h 1260"/>
              <a:gd name="T76" fmla="*/ 386 w 1260"/>
              <a:gd name="T77" fmla="*/ 1258 h 1260"/>
              <a:gd name="T78" fmla="*/ 430 w 1260"/>
              <a:gd name="T79" fmla="*/ 1260 h 1260"/>
              <a:gd name="T80" fmla="*/ 504 w 1260"/>
              <a:gd name="T81" fmla="*/ 1254 h 1260"/>
              <a:gd name="T82" fmla="*/ 576 w 1260"/>
              <a:gd name="T83" fmla="*/ 1234 h 1260"/>
              <a:gd name="T84" fmla="*/ 684 w 1260"/>
              <a:gd name="T85" fmla="*/ 1234 h 1260"/>
              <a:gd name="T86" fmla="*/ 754 w 1260"/>
              <a:gd name="T87" fmla="*/ 1254 h 1260"/>
              <a:gd name="T88" fmla="*/ 830 w 1260"/>
              <a:gd name="T89" fmla="*/ 1260 h 1260"/>
              <a:gd name="T90" fmla="*/ 874 w 1260"/>
              <a:gd name="T91" fmla="*/ 1258 h 1260"/>
              <a:gd name="T92" fmla="*/ 958 w 1260"/>
              <a:gd name="T93" fmla="*/ 1240 h 1260"/>
              <a:gd name="T94" fmla="*/ 1034 w 1260"/>
              <a:gd name="T95" fmla="*/ 1208 h 1260"/>
              <a:gd name="T96" fmla="*/ 1104 w 1260"/>
              <a:gd name="T97" fmla="*/ 1162 h 1260"/>
              <a:gd name="T98" fmla="*/ 1162 w 1260"/>
              <a:gd name="T99" fmla="*/ 1104 h 1260"/>
              <a:gd name="T100" fmla="*/ 1208 w 1260"/>
              <a:gd name="T101" fmla="*/ 1036 h 1260"/>
              <a:gd name="T102" fmla="*/ 1240 w 1260"/>
              <a:gd name="T103" fmla="*/ 958 h 1260"/>
              <a:gd name="T104" fmla="*/ 1258 w 1260"/>
              <a:gd name="T105" fmla="*/ 874 h 1260"/>
              <a:gd name="T106" fmla="*/ 1260 w 1260"/>
              <a:gd name="T107" fmla="*/ 830 h 1260"/>
              <a:gd name="T108" fmla="*/ 1252 w 1260"/>
              <a:gd name="T109" fmla="*/ 746 h 1260"/>
              <a:gd name="T110" fmla="*/ 1228 w 1260"/>
              <a:gd name="T111" fmla="*/ 668 h 1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60" h="1260">
                <a:moveTo>
                  <a:pt x="1228" y="592"/>
                </a:moveTo>
                <a:lnTo>
                  <a:pt x="1228" y="592"/>
                </a:lnTo>
                <a:lnTo>
                  <a:pt x="1242" y="554"/>
                </a:lnTo>
                <a:lnTo>
                  <a:pt x="1252" y="514"/>
                </a:lnTo>
                <a:lnTo>
                  <a:pt x="1258" y="472"/>
                </a:lnTo>
                <a:lnTo>
                  <a:pt x="1260" y="430"/>
                </a:lnTo>
                <a:lnTo>
                  <a:pt x="1260" y="430"/>
                </a:lnTo>
                <a:lnTo>
                  <a:pt x="1258" y="386"/>
                </a:lnTo>
                <a:lnTo>
                  <a:pt x="1250" y="344"/>
                </a:lnTo>
                <a:lnTo>
                  <a:pt x="1240" y="302"/>
                </a:lnTo>
                <a:lnTo>
                  <a:pt x="1226" y="264"/>
                </a:lnTo>
                <a:lnTo>
                  <a:pt x="1208" y="226"/>
                </a:lnTo>
                <a:lnTo>
                  <a:pt x="1186" y="190"/>
                </a:lnTo>
                <a:lnTo>
                  <a:pt x="1162" y="158"/>
                </a:lnTo>
                <a:lnTo>
                  <a:pt x="1134" y="126"/>
                </a:lnTo>
                <a:lnTo>
                  <a:pt x="1104" y="98"/>
                </a:lnTo>
                <a:lnTo>
                  <a:pt x="1070" y="74"/>
                </a:lnTo>
                <a:lnTo>
                  <a:pt x="1034" y="52"/>
                </a:lnTo>
                <a:lnTo>
                  <a:pt x="998" y="34"/>
                </a:lnTo>
                <a:lnTo>
                  <a:pt x="958" y="20"/>
                </a:lnTo>
                <a:lnTo>
                  <a:pt x="916" y="10"/>
                </a:lnTo>
                <a:lnTo>
                  <a:pt x="874" y="2"/>
                </a:lnTo>
                <a:lnTo>
                  <a:pt x="830" y="0"/>
                </a:lnTo>
                <a:lnTo>
                  <a:pt x="830" y="0"/>
                </a:lnTo>
                <a:lnTo>
                  <a:pt x="792" y="2"/>
                </a:lnTo>
                <a:lnTo>
                  <a:pt x="756" y="8"/>
                </a:lnTo>
                <a:lnTo>
                  <a:pt x="720" y="16"/>
                </a:lnTo>
                <a:lnTo>
                  <a:pt x="684" y="26"/>
                </a:lnTo>
                <a:lnTo>
                  <a:pt x="576" y="26"/>
                </a:lnTo>
                <a:lnTo>
                  <a:pt x="576" y="26"/>
                </a:lnTo>
                <a:lnTo>
                  <a:pt x="540" y="16"/>
                </a:lnTo>
                <a:lnTo>
                  <a:pt x="504" y="8"/>
                </a:lnTo>
                <a:lnTo>
                  <a:pt x="468" y="2"/>
                </a:lnTo>
                <a:lnTo>
                  <a:pt x="430" y="0"/>
                </a:lnTo>
                <a:lnTo>
                  <a:pt x="430" y="0"/>
                </a:lnTo>
                <a:lnTo>
                  <a:pt x="386" y="2"/>
                </a:lnTo>
                <a:lnTo>
                  <a:pt x="344" y="10"/>
                </a:lnTo>
                <a:lnTo>
                  <a:pt x="302" y="20"/>
                </a:lnTo>
                <a:lnTo>
                  <a:pt x="262" y="34"/>
                </a:lnTo>
                <a:lnTo>
                  <a:pt x="226" y="52"/>
                </a:lnTo>
                <a:lnTo>
                  <a:pt x="190" y="74"/>
                </a:lnTo>
                <a:lnTo>
                  <a:pt x="156" y="98"/>
                </a:lnTo>
                <a:lnTo>
                  <a:pt x="126" y="126"/>
                </a:lnTo>
                <a:lnTo>
                  <a:pt x="98" y="158"/>
                </a:lnTo>
                <a:lnTo>
                  <a:pt x="74" y="190"/>
                </a:lnTo>
                <a:lnTo>
                  <a:pt x="52" y="226"/>
                </a:lnTo>
                <a:lnTo>
                  <a:pt x="34" y="264"/>
                </a:lnTo>
                <a:lnTo>
                  <a:pt x="20" y="302"/>
                </a:lnTo>
                <a:lnTo>
                  <a:pt x="8" y="344"/>
                </a:lnTo>
                <a:lnTo>
                  <a:pt x="2" y="386"/>
                </a:lnTo>
                <a:lnTo>
                  <a:pt x="0" y="430"/>
                </a:lnTo>
                <a:lnTo>
                  <a:pt x="0" y="430"/>
                </a:lnTo>
                <a:lnTo>
                  <a:pt x="2" y="470"/>
                </a:lnTo>
                <a:lnTo>
                  <a:pt x="8" y="510"/>
                </a:lnTo>
                <a:lnTo>
                  <a:pt x="16" y="548"/>
                </a:lnTo>
                <a:lnTo>
                  <a:pt x="28" y="584"/>
                </a:lnTo>
                <a:lnTo>
                  <a:pt x="28" y="676"/>
                </a:lnTo>
                <a:lnTo>
                  <a:pt x="28" y="676"/>
                </a:lnTo>
                <a:lnTo>
                  <a:pt x="16" y="712"/>
                </a:lnTo>
                <a:lnTo>
                  <a:pt x="8" y="750"/>
                </a:lnTo>
                <a:lnTo>
                  <a:pt x="2" y="790"/>
                </a:lnTo>
                <a:lnTo>
                  <a:pt x="0" y="830"/>
                </a:lnTo>
                <a:lnTo>
                  <a:pt x="0" y="830"/>
                </a:lnTo>
                <a:lnTo>
                  <a:pt x="2" y="874"/>
                </a:lnTo>
                <a:lnTo>
                  <a:pt x="8" y="916"/>
                </a:lnTo>
                <a:lnTo>
                  <a:pt x="20" y="958"/>
                </a:lnTo>
                <a:lnTo>
                  <a:pt x="34" y="998"/>
                </a:lnTo>
                <a:lnTo>
                  <a:pt x="52" y="1036"/>
                </a:lnTo>
                <a:lnTo>
                  <a:pt x="74" y="1070"/>
                </a:lnTo>
                <a:lnTo>
                  <a:pt x="98" y="1104"/>
                </a:lnTo>
                <a:lnTo>
                  <a:pt x="126" y="1134"/>
                </a:lnTo>
                <a:lnTo>
                  <a:pt x="156" y="1162"/>
                </a:lnTo>
                <a:lnTo>
                  <a:pt x="190" y="1186"/>
                </a:lnTo>
                <a:lnTo>
                  <a:pt x="226" y="1208"/>
                </a:lnTo>
                <a:lnTo>
                  <a:pt x="262" y="1226"/>
                </a:lnTo>
                <a:lnTo>
                  <a:pt x="302" y="1240"/>
                </a:lnTo>
                <a:lnTo>
                  <a:pt x="344" y="1252"/>
                </a:lnTo>
                <a:lnTo>
                  <a:pt x="386" y="1258"/>
                </a:lnTo>
                <a:lnTo>
                  <a:pt x="430" y="1260"/>
                </a:lnTo>
                <a:lnTo>
                  <a:pt x="430" y="1260"/>
                </a:lnTo>
                <a:lnTo>
                  <a:pt x="468" y="1258"/>
                </a:lnTo>
                <a:lnTo>
                  <a:pt x="504" y="1254"/>
                </a:lnTo>
                <a:lnTo>
                  <a:pt x="540" y="1246"/>
                </a:lnTo>
                <a:lnTo>
                  <a:pt x="576" y="1234"/>
                </a:lnTo>
                <a:lnTo>
                  <a:pt x="684" y="1234"/>
                </a:lnTo>
                <a:lnTo>
                  <a:pt x="684" y="1234"/>
                </a:lnTo>
                <a:lnTo>
                  <a:pt x="718" y="1246"/>
                </a:lnTo>
                <a:lnTo>
                  <a:pt x="754" y="1254"/>
                </a:lnTo>
                <a:lnTo>
                  <a:pt x="792" y="1258"/>
                </a:lnTo>
                <a:lnTo>
                  <a:pt x="830" y="1260"/>
                </a:lnTo>
                <a:lnTo>
                  <a:pt x="830" y="1260"/>
                </a:lnTo>
                <a:lnTo>
                  <a:pt x="874" y="1258"/>
                </a:lnTo>
                <a:lnTo>
                  <a:pt x="916" y="1252"/>
                </a:lnTo>
                <a:lnTo>
                  <a:pt x="958" y="1240"/>
                </a:lnTo>
                <a:lnTo>
                  <a:pt x="998" y="1226"/>
                </a:lnTo>
                <a:lnTo>
                  <a:pt x="1034" y="1208"/>
                </a:lnTo>
                <a:lnTo>
                  <a:pt x="1070" y="1186"/>
                </a:lnTo>
                <a:lnTo>
                  <a:pt x="1104" y="1162"/>
                </a:lnTo>
                <a:lnTo>
                  <a:pt x="1134" y="1134"/>
                </a:lnTo>
                <a:lnTo>
                  <a:pt x="1162" y="1104"/>
                </a:lnTo>
                <a:lnTo>
                  <a:pt x="1186" y="1070"/>
                </a:lnTo>
                <a:lnTo>
                  <a:pt x="1208" y="1036"/>
                </a:lnTo>
                <a:lnTo>
                  <a:pt x="1226" y="998"/>
                </a:lnTo>
                <a:lnTo>
                  <a:pt x="1240" y="958"/>
                </a:lnTo>
                <a:lnTo>
                  <a:pt x="1250" y="916"/>
                </a:lnTo>
                <a:lnTo>
                  <a:pt x="1258" y="874"/>
                </a:lnTo>
                <a:lnTo>
                  <a:pt x="1260" y="830"/>
                </a:lnTo>
                <a:lnTo>
                  <a:pt x="1260" y="830"/>
                </a:lnTo>
                <a:lnTo>
                  <a:pt x="1258" y="788"/>
                </a:lnTo>
                <a:lnTo>
                  <a:pt x="1252" y="746"/>
                </a:lnTo>
                <a:lnTo>
                  <a:pt x="1242" y="706"/>
                </a:lnTo>
                <a:lnTo>
                  <a:pt x="1228" y="668"/>
                </a:lnTo>
                <a:lnTo>
                  <a:pt x="1228" y="59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 cap="rnd" cmpd="sng">
            <a:solidFill>
              <a:srgbClr val="28ACC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wrap="square" lIns="68580" tIns="34290" rIns="68580" bIns="34290" anchor="ctr">
            <a:norm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Arial" panose="020B0604020202020204" pitchFamily="34" charset="0"/>
              </a:rPr>
              <a:t>唐与吐蕃联姻</a:t>
            </a: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id="{8CB73A7E-6B78-4C23-A207-BA77A26C459F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3347864" y="3717032"/>
            <a:ext cx="1212584" cy="1650809"/>
          </a:xfrm>
          <a:custGeom>
            <a:avLst/>
            <a:gdLst>
              <a:gd name="T0" fmla="*/ 1228 w 1260"/>
              <a:gd name="T1" fmla="*/ 592 h 1260"/>
              <a:gd name="T2" fmla="*/ 1252 w 1260"/>
              <a:gd name="T3" fmla="*/ 514 h 1260"/>
              <a:gd name="T4" fmla="*/ 1260 w 1260"/>
              <a:gd name="T5" fmla="*/ 430 h 1260"/>
              <a:gd name="T6" fmla="*/ 1258 w 1260"/>
              <a:gd name="T7" fmla="*/ 386 h 1260"/>
              <a:gd name="T8" fmla="*/ 1240 w 1260"/>
              <a:gd name="T9" fmla="*/ 302 h 1260"/>
              <a:gd name="T10" fmla="*/ 1208 w 1260"/>
              <a:gd name="T11" fmla="*/ 226 h 1260"/>
              <a:gd name="T12" fmla="*/ 1162 w 1260"/>
              <a:gd name="T13" fmla="*/ 158 h 1260"/>
              <a:gd name="T14" fmla="*/ 1104 w 1260"/>
              <a:gd name="T15" fmla="*/ 98 h 1260"/>
              <a:gd name="T16" fmla="*/ 1034 w 1260"/>
              <a:gd name="T17" fmla="*/ 52 h 1260"/>
              <a:gd name="T18" fmla="*/ 958 w 1260"/>
              <a:gd name="T19" fmla="*/ 20 h 1260"/>
              <a:gd name="T20" fmla="*/ 874 w 1260"/>
              <a:gd name="T21" fmla="*/ 2 h 1260"/>
              <a:gd name="T22" fmla="*/ 830 w 1260"/>
              <a:gd name="T23" fmla="*/ 0 h 1260"/>
              <a:gd name="T24" fmla="*/ 756 w 1260"/>
              <a:gd name="T25" fmla="*/ 8 h 1260"/>
              <a:gd name="T26" fmla="*/ 684 w 1260"/>
              <a:gd name="T27" fmla="*/ 26 h 1260"/>
              <a:gd name="T28" fmla="*/ 576 w 1260"/>
              <a:gd name="T29" fmla="*/ 26 h 1260"/>
              <a:gd name="T30" fmla="*/ 504 w 1260"/>
              <a:gd name="T31" fmla="*/ 8 h 1260"/>
              <a:gd name="T32" fmla="*/ 430 w 1260"/>
              <a:gd name="T33" fmla="*/ 0 h 1260"/>
              <a:gd name="T34" fmla="*/ 386 w 1260"/>
              <a:gd name="T35" fmla="*/ 2 h 1260"/>
              <a:gd name="T36" fmla="*/ 302 w 1260"/>
              <a:gd name="T37" fmla="*/ 20 h 1260"/>
              <a:gd name="T38" fmla="*/ 226 w 1260"/>
              <a:gd name="T39" fmla="*/ 52 h 1260"/>
              <a:gd name="T40" fmla="*/ 156 w 1260"/>
              <a:gd name="T41" fmla="*/ 98 h 1260"/>
              <a:gd name="T42" fmla="*/ 98 w 1260"/>
              <a:gd name="T43" fmla="*/ 158 h 1260"/>
              <a:gd name="T44" fmla="*/ 52 w 1260"/>
              <a:gd name="T45" fmla="*/ 226 h 1260"/>
              <a:gd name="T46" fmla="*/ 20 w 1260"/>
              <a:gd name="T47" fmla="*/ 302 h 1260"/>
              <a:gd name="T48" fmla="*/ 2 w 1260"/>
              <a:gd name="T49" fmla="*/ 386 h 1260"/>
              <a:gd name="T50" fmla="*/ 0 w 1260"/>
              <a:gd name="T51" fmla="*/ 430 h 1260"/>
              <a:gd name="T52" fmla="*/ 8 w 1260"/>
              <a:gd name="T53" fmla="*/ 510 h 1260"/>
              <a:gd name="T54" fmla="*/ 28 w 1260"/>
              <a:gd name="T55" fmla="*/ 584 h 1260"/>
              <a:gd name="T56" fmla="*/ 28 w 1260"/>
              <a:gd name="T57" fmla="*/ 676 h 1260"/>
              <a:gd name="T58" fmla="*/ 8 w 1260"/>
              <a:gd name="T59" fmla="*/ 750 h 1260"/>
              <a:gd name="T60" fmla="*/ 0 w 1260"/>
              <a:gd name="T61" fmla="*/ 830 h 1260"/>
              <a:gd name="T62" fmla="*/ 2 w 1260"/>
              <a:gd name="T63" fmla="*/ 874 h 1260"/>
              <a:gd name="T64" fmla="*/ 20 w 1260"/>
              <a:gd name="T65" fmla="*/ 958 h 1260"/>
              <a:gd name="T66" fmla="*/ 52 w 1260"/>
              <a:gd name="T67" fmla="*/ 1036 h 1260"/>
              <a:gd name="T68" fmla="*/ 98 w 1260"/>
              <a:gd name="T69" fmla="*/ 1104 h 1260"/>
              <a:gd name="T70" fmla="*/ 156 w 1260"/>
              <a:gd name="T71" fmla="*/ 1162 h 1260"/>
              <a:gd name="T72" fmla="*/ 226 w 1260"/>
              <a:gd name="T73" fmla="*/ 1208 h 1260"/>
              <a:gd name="T74" fmla="*/ 302 w 1260"/>
              <a:gd name="T75" fmla="*/ 1240 h 1260"/>
              <a:gd name="T76" fmla="*/ 386 w 1260"/>
              <a:gd name="T77" fmla="*/ 1258 h 1260"/>
              <a:gd name="T78" fmla="*/ 430 w 1260"/>
              <a:gd name="T79" fmla="*/ 1260 h 1260"/>
              <a:gd name="T80" fmla="*/ 504 w 1260"/>
              <a:gd name="T81" fmla="*/ 1254 h 1260"/>
              <a:gd name="T82" fmla="*/ 576 w 1260"/>
              <a:gd name="T83" fmla="*/ 1234 h 1260"/>
              <a:gd name="T84" fmla="*/ 684 w 1260"/>
              <a:gd name="T85" fmla="*/ 1234 h 1260"/>
              <a:gd name="T86" fmla="*/ 754 w 1260"/>
              <a:gd name="T87" fmla="*/ 1254 h 1260"/>
              <a:gd name="T88" fmla="*/ 830 w 1260"/>
              <a:gd name="T89" fmla="*/ 1260 h 1260"/>
              <a:gd name="T90" fmla="*/ 874 w 1260"/>
              <a:gd name="T91" fmla="*/ 1258 h 1260"/>
              <a:gd name="T92" fmla="*/ 958 w 1260"/>
              <a:gd name="T93" fmla="*/ 1240 h 1260"/>
              <a:gd name="T94" fmla="*/ 1034 w 1260"/>
              <a:gd name="T95" fmla="*/ 1208 h 1260"/>
              <a:gd name="T96" fmla="*/ 1104 w 1260"/>
              <a:gd name="T97" fmla="*/ 1162 h 1260"/>
              <a:gd name="T98" fmla="*/ 1162 w 1260"/>
              <a:gd name="T99" fmla="*/ 1104 h 1260"/>
              <a:gd name="T100" fmla="*/ 1208 w 1260"/>
              <a:gd name="T101" fmla="*/ 1036 h 1260"/>
              <a:gd name="T102" fmla="*/ 1240 w 1260"/>
              <a:gd name="T103" fmla="*/ 958 h 1260"/>
              <a:gd name="T104" fmla="*/ 1258 w 1260"/>
              <a:gd name="T105" fmla="*/ 874 h 1260"/>
              <a:gd name="T106" fmla="*/ 1260 w 1260"/>
              <a:gd name="T107" fmla="*/ 830 h 1260"/>
              <a:gd name="T108" fmla="*/ 1252 w 1260"/>
              <a:gd name="T109" fmla="*/ 746 h 1260"/>
              <a:gd name="T110" fmla="*/ 1228 w 1260"/>
              <a:gd name="T111" fmla="*/ 668 h 1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60" h="1260">
                <a:moveTo>
                  <a:pt x="1228" y="592"/>
                </a:moveTo>
                <a:lnTo>
                  <a:pt x="1228" y="592"/>
                </a:lnTo>
                <a:lnTo>
                  <a:pt x="1242" y="554"/>
                </a:lnTo>
                <a:lnTo>
                  <a:pt x="1252" y="514"/>
                </a:lnTo>
                <a:lnTo>
                  <a:pt x="1258" y="472"/>
                </a:lnTo>
                <a:lnTo>
                  <a:pt x="1260" y="430"/>
                </a:lnTo>
                <a:lnTo>
                  <a:pt x="1260" y="430"/>
                </a:lnTo>
                <a:lnTo>
                  <a:pt x="1258" y="386"/>
                </a:lnTo>
                <a:lnTo>
                  <a:pt x="1250" y="344"/>
                </a:lnTo>
                <a:lnTo>
                  <a:pt x="1240" y="302"/>
                </a:lnTo>
                <a:lnTo>
                  <a:pt x="1226" y="264"/>
                </a:lnTo>
                <a:lnTo>
                  <a:pt x="1208" y="226"/>
                </a:lnTo>
                <a:lnTo>
                  <a:pt x="1186" y="190"/>
                </a:lnTo>
                <a:lnTo>
                  <a:pt x="1162" y="158"/>
                </a:lnTo>
                <a:lnTo>
                  <a:pt x="1134" y="126"/>
                </a:lnTo>
                <a:lnTo>
                  <a:pt x="1104" y="98"/>
                </a:lnTo>
                <a:lnTo>
                  <a:pt x="1070" y="74"/>
                </a:lnTo>
                <a:lnTo>
                  <a:pt x="1034" y="52"/>
                </a:lnTo>
                <a:lnTo>
                  <a:pt x="998" y="34"/>
                </a:lnTo>
                <a:lnTo>
                  <a:pt x="958" y="20"/>
                </a:lnTo>
                <a:lnTo>
                  <a:pt x="916" y="10"/>
                </a:lnTo>
                <a:lnTo>
                  <a:pt x="874" y="2"/>
                </a:lnTo>
                <a:lnTo>
                  <a:pt x="830" y="0"/>
                </a:lnTo>
                <a:lnTo>
                  <a:pt x="830" y="0"/>
                </a:lnTo>
                <a:lnTo>
                  <a:pt x="792" y="2"/>
                </a:lnTo>
                <a:lnTo>
                  <a:pt x="756" y="8"/>
                </a:lnTo>
                <a:lnTo>
                  <a:pt x="720" y="16"/>
                </a:lnTo>
                <a:lnTo>
                  <a:pt x="684" y="26"/>
                </a:lnTo>
                <a:lnTo>
                  <a:pt x="576" y="26"/>
                </a:lnTo>
                <a:lnTo>
                  <a:pt x="576" y="26"/>
                </a:lnTo>
                <a:lnTo>
                  <a:pt x="540" y="16"/>
                </a:lnTo>
                <a:lnTo>
                  <a:pt x="504" y="8"/>
                </a:lnTo>
                <a:lnTo>
                  <a:pt x="468" y="2"/>
                </a:lnTo>
                <a:lnTo>
                  <a:pt x="430" y="0"/>
                </a:lnTo>
                <a:lnTo>
                  <a:pt x="430" y="0"/>
                </a:lnTo>
                <a:lnTo>
                  <a:pt x="386" y="2"/>
                </a:lnTo>
                <a:lnTo>
                  <a:pt x="344" y="10"/>
                </a:lnTo>
                <a:lnTo>
                  <a:pt x="302" y="20"/>
                </a:lnTo>
                <a:lnTo>
                  <a:pt x="262" y="34"/>
                </a:lnTo>
                <a:lnTo>
                  <a:pt x="226" y="52"/>
                </a:lnTo>
                <a:lnTo>
                  <a:pt x="190" y="74"/>
                </a:lnTo>
                <a:lnTo>
                  <a:pt x="156" y="98"/>
                </a:lnTo>
                <a:lnTo>
                  <a:pt x="126" y="126"/>
                </a:lnTo>
                <a:lnTo>
                  <a:pt x="98" y="158"/>
                </a:lnTo>
                <a:lnTo>
                  <a:pt x="74" y="190"/>
                </a:lnTo>
                <a:lnTo>
                  <a:pt x="52" y="226"/>
                </a:lnTo>
                <a:lnTo>
                  <a:pt x="34" y="264"/>
                </a:lnTo>
                <a:lnTo>
                  <a:pt x="20" y="302"/>
                </a:lnTo>
                <a:lnTo>
                  <a:pt x="8" y="344"/>
                </a:lnTo>
                <a:lnTo>
                  <a:pt x="2" y="386"/>
                </a:lnTo>
                <a:lnTo>
                  <a:pt x="0" y="430"/>
                </a:lnTo>
                <a:lnTo>
                  <a:pt x="0" y="430"/>
                </a:lnTo>
                <a:lnTo>
                  <a:pt x="2" y="470"/>
                </a:lnTo>
                <a:lnTo>
                  <a:pt x="8" y="510"/>
                </a:lnTo>
                <a:lnTo>
                  <a:pt x="16" y="548"/>
                </a:lnTo>
                <a:lnTo>
                  <a:pt x="28" y="584"/>
                </a:lnTo>
                <a:lnTo>
                  <a:pt x="28" y="676"/>
                </a:lnTo>
                <a:lnTo>
                  <a:pt x="28" y="676"/>
                </a:lnTo>
                <a:lnTo>
                  <a:pt x="16" y="712"/>
                </a:lnTo>
                <a:lnTo>
                  <a:pt x="8" y="750"/>
                </a:lnTo>
                <a:lnTo>
                  <a:pt x="2" y="790"/>
                </a:lnTo>
                <a:lnTo>
                  <a:pt x="0" y="830"/>
                </a:lnTo>
                <a:lnTo>
                  <a:pt x="0" y="830"/>
                </a:lnTo>
                <a:lnTo>
                  <a:pt x="2" y="874"/>
                </a:lnTo>
                <a:lnTo>
                  <a:pt x="8" y="916"/>
                </a:lnTo>
                <a:lnTo>
                  <a:pt x="20" y="958"/>
                </a:lnTo>
                <a:lnTo>
                  <a:pt x="34" y="998"/>
                </a:lnTo>
                <a:lnTo>
                  <a:pt x="52" y="1036"/>
                </a:lnTo>
                <a:lnTo>
                  <a:pt x="74" y="1070"/>
                </a:lnTo>
                <a:lnTo>
                  <a:pt x="98" y="1104"/>
                </a:lnTo>
                <a:lnTo>
                  <a:pt x="126" y="1134"/>
                </a:lnTo>
                <a:lnTo>
                  <a:pt x="156" y="1162"/>
                </a:lnTo>
                <a:lnTo>
                  <a:pt x="190" y="1186"/>
                </a:lnTo>
                <a:lnTo>
                  <a:pt x="226" y="1208"/>
                </a:lnTo>
                <a:lnTo>
                  <a:pt x="262" y="1226"/>
                </a:lnTo>
                <a:lnTo>
                  <a:pt x="302" y="1240"/>
                </a:lnTo>
                <a:lnTo>
                  <a:pt x="344" y="1252"/>
                </a:lnTo>
                <a:lnTo>
                  <a:pt x="386" y="1258"/>
                </a:lnTo>
                <a:lnTo>
                  <a:pt x="430" y="1260"/>
                </a:lnTo>
                <a:lnTo>
                  <a:pt x="430" y="1260"/>
                </a:lnTo>
                <a:lnTo>
                  <a:pt x="468" y="1258"/>
                </a:lnTo>
                <a:lnTo>
                  <a:pt x="504" y="1254"/>
                </a:lnTo>
                <a:lnTo>
                  <a:pt x="540" y="1246"/>
                </a:lnTo>
                <a:lnTo>
                  <a:pt x="576" y="1234"/>
                </a:lnTo>
                <a:lnTo>
                  <a:pt x="684" y="1234"/>
                </a:lnTo>
                <a:lnTo>
                  <a:pt x="684" y="1234"/>
                </a:lnTo>
                <a:lnTo>
                  <a:pt x="718" y="1246"/>
                </a:lnTo>
                <a:lnTo>
                  <a:pt x="754" y="1254"/>
                </a:lnTo>
                <a:lnTo>
                  <a:pt x="792" y="1258"/>
                </a:lnTo>
                <a:lnTo>
                  <a:pt x="830" y="1260"/>
                </a:lnTo>
                <a:lnTo>
                  <a:pt x="830" y="1260"/>
                </a:lnTo>
                <a:lnTo>
                  <a:pt x="874" y="1258"/>
                </a:lnTo>
                <a:lnTo>
                  <a:pt x="916" y="1252"/>
                </a:lnTo>
                <a:lnTo>
                  <a:pt x="958" y="1240"/>
                </a:lnTo>
                <a:lnTo>
                  <a:pt x="998" y="1226"/>
                </a:lnTo>
                <a:lnTo>
                  <a:pt x="1034" y="1208"/>
                </a:lnTo>
                <a:lnTo>
                  <a:pt x="1070" y="1186"/>
                </a:lnTo>
                <a:lnTo>
                  <a:pt x="1104" y="1162"/>
                </a:lnTo>
                <a:lnTo>
                  <a:pt x="1134" y="1134"/>
                </a:lnTo>
                <a:lnTo>
                  <a:pt x="1162" y="1104"/>
                </a:lnTo>
                <a:lnTo>
                  <a:pt x="1186" y="1070"/>
                </a:lnTo>
                <a:lnTo>
                  <a:pt x="1208" y="1036"/>
                </a:lnTo>
                <a:lnTo>
                  <a:pt x="1226" y="998"/>
                </a:lnTo>
                <a:lnTo>
                  <a:pt x="1240" y="958"/>
                </a:lnTo>
                <a:lnTo>
                  <a:pt x="1250" y="916"/>
                </a:lnTo>
                <a:lnTo>
                  <a:pt x="1258" y="874"/>
                </a:lnTo>
                <a:lnTo>
                  <a:pt x="1260" y="830"/>
                </a:lnTo>
                <a:lnTo>
                  <a:pt x="1260" y="830"/>
                </a:lnTo>
                <a:lnTo>
                  <a:pt x="1258" y="788"/>
                </a:lnTo>
                <a:lnTo>
                  <a:pt x="1252" y="746"/>
                </a:lnTo>
                <a:lnTo>
                  <a:pt x="1242" y="706"/>
                </a:lnTo>
                <a:lnTo>
                  <a:pt x="1228" y="668"/>
                </a:lnTo>
                <a:lnTo>
                  <a:pt x="1228" y="59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 cap="rnd" cmpd="sng">
            <a:solidFill>
              <a:srgbClr val="28ACC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wrap="square" lIns="68580" tIns="34290" rIns="68580" bIns="34290" anchor="ctr">
            <a:norm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+mn-ea"/>
              </a:rPr>
              <a:t>清</a:t>
            </a:r>
            <a:r>
              <a:rPr lang="zh-CN" altLang="en-US" sz="21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Arial" panose="020B0604020202020204" pitchFamily="34" charset="0"/>
              </a:rPr>
              <a:t>册封</a:t>
            </a:r>
            <a:endParaRPr lang="en-US" altLang="zh-CN" sz="2100" b="1" dirty="0">
              <a:solidFill>
                <a:schemeClr val="bg1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Arial" panose="020B0604020202020204" pitchFamily="34" charset="0"/>
              </a:rPr>
              <a:t>达赖、</a:t>
            </a:r>
            <a:endParaRPr lang="en-US" altLang="zh-CN" sz="2100" b="1" dirty="0">
              <a:solidFill>
                <a:schemeClr val="bg1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Arial" panose="020B0604020202020204" pitchFamily="34" charset="0"/>
              </a:rPr>
              <a:t>班禅</a:t>
            </a:r>
            <a:endParaRPr lang="en-US" altLang="zh-CN" sz="2100" b="1" dirty="0">
              <a:solidFill>
                <a:schemeClr val="bg1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  <a:sym typeface="+mn-ea"/>
            </a:endParaRPr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4ED42DD9-8BC4-4CAC-8AD5-A64AD1314D98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4788024" y="3717032"/>
            <a:ext cx="1212584" cy="1650809"/>
          </a:xfrm>
          <a:custGeom>
            <a:avLst/>
            <a:gdLst>
              <a:gd name="T0" fmla="*/ 1228 w 1260"/>
              <a:gd name="T1" fmla="*/ 592 h 1260"/>
              <a:gd name="T2" fmla="*/ 1252 w 1260"/>
              <a:gd name="T3" fmla="*/ 514 h 1260"/>
              <a:gd name="T4" fmla="*/ 1260 w 1260"/>
              <a:gd name="T5" fmla="*/ 430 h 1260"/>
              <a:gd name="T6" fmla="*/ 1258 w 1260"/>
              <a:gd name="T7" fmla="*/ 386 h 1260"/>
              <a:gd name="T8" fmla="*/ 1240 w 1260"/>
              <a:gd name="T9" fmla="*/ 302 h 1260"/>
              <a:gd name="T10" fmla="*/ 1208 w 1260"/>
              <a:gd name="T11" fmla="*/ 226 h 1260"/>
              <a:gd name="T12" fmla="*/ 1162 w 1260"/>
              <a:gd name="T13" fmla="*/ 158 h 1260"/>
              <a:gd name="T14" fmla="*/ 1104 w 1260"/>
              <a:gd name="T15" fmla="*/ 98 h 1260"/>
              <a:gd name="T16" fmla="*/ 1034 w 1260"/>
              <a:gd name="T17" fmla="*/ 52 h 1260"/>
              <a:gd name="T18" fmla="*/ 958 w 1260"/>
              <a:gd name="T19" fmla="*/ 20 h 1260"/>
              <a:gd name="T20" fmla="*/ 874 w 1260"/>
              <a:gd name="T21" fmla="*/ 2 h 1260"/>
              <a:gd name="T22" fmla="*/ 830 w 1260"/>
              <a:gd name="T23" fmla="*/ 0 h 1260"/>
              <a:gd name="T24" fmla="*/ 756 w 1260"/>
              <a:gd name="T25" fmla="*/ 8 h 1260"/>
              <a:gd name="T26" fmla="*/ 684 w 1260"/>
              <a:gd name="T27" fmla="*/ 26 h 1260"/>
              <a:gd name="T28" fmla="*/ 576 w 1260"/>
              <a:gd name="T29" fmla="*/ 26 h 1260"/>
              <a:gd name="T30" fmla="*/ 504 w 1260"/>
              <a:gd name="T31" fmla="*/ 8 h 1260"/>
              <a:gd name="T32" fmla="*/ 430 w 1260"/>
              <a:gd name="T33" fmla="*/ 0 h 1260"/>
              <a:gd name="T34" fmla="*/ 386 w 1260"/>
              <a:gd name="T35" fmla="*/ 2 h 1260"/>
              <a:gd name="T36" fmla="*/ 302 w 1260"/>
              <a:gd name="T37" fmla="*/ 20 h 1260"/>
              <a:gd name="T38" fmla="*/ 226 w 1260"/>
              <a:gd name="T39" fmla="*/ 52 h 1260"/>
              <a:gd name="T40" fmla="*/ 156 w 1260"/>
              <a:gd name="T41" fmla="*/ 98 h 1260"/>
              <a:gd name="T42" fmla="*/ 98 w 1260"/>
              <a:gd name="T43" fmla="*/ 158 h 1260"/>
              <a:gd name="T44" fmla="*/ 52 w 1260"/>
              <a:gd name="T45" fmla="*/ 226 h 1260"/>
              <a:gd name="T46" fmla="*/ 20 w 1260"/>
              <a:gd name="T47" fmla="*/ 302 h 1260"/>
              <a:gd name="T48" fmla="*/ 2 w 1260"/>
              <a:gd name="T49" fmla="*/ 386 h 1260"/>
              <a:gd name="T50" fmla="*/ 0 w 1260"/>
              <a:gd name="T51" fmla="*/ 430 h 1260"/>
              <a:gd name="T52" fmla="*/ 8 w 1260"/>
              <a:gd name="T53" fmla="*/ 510 h 1260"/>
              <a:gd name="T54" fmla="*/ 28 w 1260"/>
              <a:gd name="T55" fmla="*/ 584 h 1260"/>
              <a:gd name="T56" fmla="*/ 28 w 1260"/>
              <a:gd name="T57" fmla="*/ 676 h 1260"/>
              <a:gd name="T58" fmla="*/ 8 w 1260"/>
              <a:gd name="T59" fmla="*/ 750 h 1260"/>
              <a:gd name="T60" fmla="*/ 0 w 1260"/>
              <a:gd name="T61" fmla="*/ 830 h 1260"/>
              <a:gd name="T62" fmla="*/ 2 w 1260"/>
              <a:gd name="T63" fmla="*/ 874 h 1260"/>
              <a:gd name="T64" fmla="*/ 20 w 1260"/>
              <a:gd name="T65" fmla="*/ 958 h 1260"/>
              <a:gd name="T66" fmla="*/ 52 w 1260"/>
              <a:gd name="T67" fmla="*/ 1036 h 1260"/>
              <a:gd name="T68" fmla="*/ 98 w 1260"/>
              <a:gd name="T69" fmla="*/ 1104 h 1260"/>
              <a:gd name="T70" fmla="*/ 156 w 1260"/>
              <a:gd name="T71" fmla="*/ 1162 h 1260"/>
              <a:gd name="T72" fmla="*/ 226 w 1260"/>
              <a:gd name="T73" fmla="*/ 1208 h 1260"/>
              <a:gd name="T74" fmla="*/ 302 w 1260"/>
              <a:gd name="T75" fmla="*/ 1240 h 1260"/>
              <a:gd name="T76" fmla="*/ 386 w 1260"/>
              <a:gd name="T77" fmla="*/ 1258 h 1260"/>
              <a:gd name="T78" fmla="*/ 430 w 1260"/>
              <a:gd name="T79" fmla="*/ 1260 h 1260"/>
              <a:gd name="T80" fmla="*/ 504 w 1260"/>
              <a:gd name="T81" fmla="*/ 1254 h 1260"/>
              <a:gd name="T82" fmla="*/ 576 w 1260"/>
              <a:gd name="T83" fmla="*/ 1234 h 1260"/>
              <a:gd name="T84" fmla="*/ 684 w 1260"/>
              <a:gd name="T85" fmla="*/ 1234 h 1260"/>
              <a:gd name="T86" fmla="*/ 754 w 1260"/>
              <a:gd name="T87" fmla="*/ 1254 h 1260"/>
              <a:gd name="T88" fmla="*/ 830 w 1260"/>
              <a:gd name="T89" fmla="*/ 1260 h 1260"/>
              <a:gd name="T90" fmla="*/ 874 w 1260"/>
              <a:gd name="T91" fmla="*/ 1258 h 1260"/>
              <a:gd name="T92" fmla="*/ 958 w 1260"/>
              <a:gd name="T93" fmla="*/ 1240 h 1260"/>
              <a:gd name="T94" fmla="*/ 1034 w 1260"/>
              <a:gd name="T95" fmla="*/ 1208 h 1260"/>
              <a:gd name="T96" fmla="*/ 1104 w 1260"/>
              <a:gd name="T97" fmla="*/ 1162 h 1260"/>
              <a:gd name="T98" fmla="*/ 1162 w 1260"/>
              <a:gd name="T99" fmla="*/ 1104 h 1260"/>
              <a:gd name="T100" fmla="*/ 1208 w 1260"/>
              <a:gd name="T101" fmla="*/ 1036 h 1260"/>
              <a:gd name="T102" fmla="*/ 1240 w 1260"/>
              <a:gd name="T103" fmla="*/ 958 h 1260"/>
              <a:gd name="T104" fmla="*/ 1258 w 1260"/>
              <a:gd name="T105" fmla="*/ 874 h 1260"/>
              <a:gd name="T106" fmla="*/ 1260 w 1260"/>
              <a:gd name="T107" fmla="*/ 830 h 1260"/>
              <a:gd name="T108" fmla="*/ 1252 w 1260"/>
              <a:gd name="T109" fmla="*/ 746 h 1260"/>
              <a:gd name="T110" fmla="*/ 1228 w 1260"/>
              <a:gd name="T111" fmla="*/ 668 h 1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60" h="1260">
                <a:moveTo>
                  <a:pt x="1228" y="592"/>
                </a:moveTo>
                <a:lnTo>
                  <a:pt x="1228" y="592"/>
                </a:lnTo>
                <a:lnTo>
                  <a:pt x="1242" y="554"/>
                </a:lnTo>
                <a:lnTo>
                  <a:pt x="1252" y="514"/>
                </a:lnTo>
                <a:lnTo>
                  <a:pt x="1258" y="472"/>
                </a:lnTo>
                <a:lnTo>
                  <a:pt x="1260" y="430"/>
                </a:lnTo>
                <a:lnTo>
                  <a:pt x="1260" y="430"/>
                </a:lnTo>
                <a:lnTo>
                  <a:pt x="1258" y="386"/>
                </a:lnTo>
                <a:lnTo>
                  <a:pt x="1250" y="344"/>
                </a:lnTo>
                <a:lnTo>
                  <a:pt x="1240" y="302"/>
                </a:lnTo>
                <a:lnTo>
                  <a:pt x="1226" y="264"/>
                </a:lnTo>
                <a:lnTo>
                  <a:pt x="1208" y="226"/>
                </a:lnTo>
                <a:lnTo>
                  <a:pt x="1186" y="190"/>
                </a:lnTo>
                <a:lnTo>
                  <a:pt x="1162" y="158"/>
                </a:lnTo>
                <a:lnTo>
                  <a:pt x="1134" y="126"/>
                </a:lnTo>
                <a:lnTo>
                  <a:pt x="1104" y="98"/>
                </a:lnTo>
                <a:lnTo>
                  <a:pt x="1070" y="74"/>
                </a:lnTo>
                <a:lnTo>
                  <a:pt x="1034" y="52"/>
                </a:lnTo>
                <a:lnTo>
                  <a:pt x="998" y="34"/>
                </a:lnTo>
                <a:lnTo>
                  <a:pt x="958" y="20"/>
                </a:lnTo>
                <a:lnTo>
                  <a:pt x="916" y="10"/>
                </a:lnTo>
                <a:lnTo>
                  <a:pt x="874" y="2"/>
                </a:lnTo>
                <a:lnTo>
                  <a:pt x="830" y="0"/>
                </a:lnTo>
                <a:lnTo>
                  <a:pt x="830" y="0"/>
                </a:lnTo>
                <a:lnTo>
                  <a:pt x="792" y="2"/>
                </a:lnTo>
                <a:lnTo>
                  <a:pt x="756" y="8"/>
                </a:lnTo>
                <a:lnTo>
                  <a:pt x="720" y="16"/>
                </a:lnTo>
                <a:lnTo>
                  <a:pt x="684" y="26"/>
                </a:lnTo>
                <a:lnTo>
                  <a:pt x="576" y="26"/>
                </a:lnTo>
                <a:lnTo>
                  <a:pt x="576" y="26"/>
                </a:lnTo>
                <a:lnTo>
                  <a:pt x="540" y="16"/>
                </a:lnTo>
                <a:lnTo>
                  <a:pt x="504" y="8"/>
                </a:lnTo>
                <a:lnTo>
                  <a:pt x="468" y="2"/>
                </a:lnTo>
                <a:lnTo>
                  <a:pt x="430" y="0"/>
                </a:lnTo>
                <a:lnTo>
                  <a:pt x="430" y="0"/>
                </a:lnTo>
                <a:lnTo>
                  <a:pt x="386" y="2"/>
                </a:lnTo>
                <a:lnTo>
                  <a:pt x="344" y="10"/>
                </a:lnTo>
                <a:lnTo>
                  <a:pt x="302" y="20"/>
                </a:lnTo>
                <a:lnTo>
                  <a:pt x="262" y="34"/>
                </a:lnTo>
                <a:lnTo>
                  <a:pt x="226" y="52"/>
                </a:lnTo>
                <a:lnTo>
                  <a:pt x="190" y="74"/>
                </a:lnTo>
                <a:lnTo>
                  <a:pt x="156" y="98"/>
                </a:lnTo>
                <a:lnTo>
                  <a:pt x="126" y="126"/>
                </a:lnTo>
                <a:lnTo>
                  <a:pt x="98" y="158"/>
                </a:lnTo>
                <a:lnTo>
                  <a:pt x="74" y="190"/>
                </a:lnTo>
                <a:lnTo>
                  <a:pt x="52" y="226"/>
                </a:lnTo>
                <a:lnTo>
                  <a:pt x="34" y="264"/>
                </a:lnTo>
                <a:lnTo>
                  <a:pt x="20" y="302"/>
                </a:lnTo>
                <a:lnTo>
                  <a:pt x="8" y="344"/>
                </a:lnTo>
                <a:lnTo>
                  <a:pt x="2" y="386"/>
                </a:lnTo>
                <a:lnTo>
                  <a:pt x="0" y="430"/>
                </a:lnTo>
                <a:lnTo>
                  <a:pt x="0" y="430"/>
                </a:lnTo>
                <a:lnTo>
                  <a:pt x="2" y="470"/>
                </a:lnTo>
                <a:lnTo>
                  <a:pt x="8" y="510"/>
                </a:lnTo>
                <a:lnTo>
                  <a:pt x="16" y="548"/>
                </a:lnTo>
                <a:lnTo>
                  <a:pt x="28" y="584"/>
                </a:lnTo>
                <a:lnTo>
                  <a:pt x="28" y="676"/>
                </a:lnTo>
                <a:lnTo>
                  <a:pt x="28" y="676"/>
                </a:lnTo>
                <a:lnTo>
                  <a:pt x="16" y="712"/>
                </a:lnTo>
                <a:lnTo>
                  <a:pt x="8" y="750"/>
                </a:lnTo>
                <a:lnTo>
                  <a:pt x="2" y="790"/>
                </a:lnTo>
                <a:lnTo>
                  <a:pt x="0" y="830"/>
                </a:lnTo>
                <a:lnTo>
                  <a:pt x="0" y="830"/>
                </a:lnTo>
                <a:lnTo>
                  <a:pt x="2" y="874"/>
                </a:lnTo>
                <a:lnTo>
                  <a:pt x="8" y="916"/>
                </a:lnTo>
                <a:lnTo>
                  <a:pt x="20" y="958"/>
                </a:lnTo>
                <a:lnTo>
                  <a:pt x="34" y="998"/>
                </a:lnTo>
                <a:lnTo>
                  <a:pt x="52" y="1036"/>
                </a:lnTo>
                <a:lnTo>
                  <a:pt x="74" y="1070"/>
                </a:lnTo>
                <a:lnTo>
                  <a:pt x="98" y="1104"/>
                </a:lnTo>
                <a:lnTo>
                  <a:pt x="126" y="1134"/>
                </a:lnTo>
                <a:lnTo>
                  <a:pt x="156" y="1162"/>
                </a:lnTo>
                <a:lnTo>
                  <a:pt x="190" y="1186"/>
                </a:lnTo>
                <a:lnTo>
                  <a:pt x="226" y="1208"/>
                </a:lnTo>
                <a:lnTo>
                  <a:pt x="262" y="1226"/>
                </a:lnTo>
                <a:lnTo>
                  <a:pt x="302" y="1240"/>
                </a:lnTo>
                <a:lnTo>
                  <a:pt x="344" y="1252"/>
                </a:lnTo>
                <a:lnTo>
                  <a:pt x="386" y="1258"/>
                </a:lnTo>
                <a:lnTo>
                  <a:pt x="430" y="1260"/>
                </a:lnTo>
                <a:lnTo>
                  <a:pt x="430" y="1260"/>
                </a:lnTo>
                <a:lnTo>
                  <a:pt x="468" y="1258"/>
                </a:lnTo>
                <a:lnTo>
                  <a:pt x="504" y="1254"/>
                </a:lnTo>
                <a:lnTo>
                  <a:pt x="540" y="1246"/>
                </a:lnTo>
                <a:lnTo>
                  <a:pt x="576" y="1234"/>
                </a:lnTo>
                <a:lnTo>
                  <a:pt x="684" y="1234"/>
                </a:lnTo>
                <a:lnTo>
                  <a:pt x="684" y="1234"/>
                </a:lnTo>
                <a:lnTo>
                  <a:pt x="718" y="1246"/>
                </a:lnTo>
                <a:lnTo>
                  <a:pt x="754" y="1254"/>
                </a:lnTo>
                <a:lnTo>
                  <a:pt x="792" y="1258"/>
                </a:lnTo>
                <a:lnTo>
                  <a:pt x="830" y="1260"/>
                </a:lnTo>
                <a:lnTo>
                  <a:pt x="830" y="1260"/>
                </a:lnTo>
                <a:lnTo>
                  <a:pt x="874" y="1258"/>
                </a:lnTo>
                <a:lnTo>
                  <a:pt x="916" y="1252"/>
                </a:lnTo>
                <a:lnTo>
                  <a:pt x="958" y="1240"/>
                </a:lnTo>
                <a:lnTo>
                  <a:pt x="998" y="1226"/>
                </a:lnTo>
                <a:lnTo>
                  <a:pt x="1034" y="1208"/>
                </a:lnTo>
                <a:lnTo>
                  <a:pt x="1070" y="1186"/>
                </a:lnTo>
                <a:lnTo>
                  <a:pt x="1104" y="1162"/>
                </a:lnTo>
                <a:lnTo>
                  <a:pt x="1134" y="1134"/>
                </a:lnTo>
                <a:lnTo>
                  <a:pt x="1162" y="1104"/>
                </a:lnTo>
                <a:lnTo>
                  <a:pt x="1186" y="1070"/>
                </a:lnTo>
                <a:lnTo>
                  <a:pt x="1208" y="1036"/>
                </a:lnTo>
                <a:lnTo>
                  <a:pt x="1226" y="998"/>
                </a:lnTo>
                <a:lnTo>
                  <a:pt x="1240" y="958"/>
                </a:lnTo>
                <a:lnTo>
                  <a:pt x="1250" y="916"/>
                </a:lnTo>
                <a:lnTo>
                  <a:pt x="1258" y="874"/>
                </a:lnTo>
                <a:lnTo>
                  <a:pt x="1260" y="830"/>
                </a:lnTo>
                <a:lnTo>
                  <a:pt x="1260" y="830"/>
                </a:lnTo>
                <a:lnTo>
                  <a:pt x="1258" y="788"/>
                </a:lnTo>
                <a:lnTo>
                  <a:pt x="1252" y="746"/>
                </a:lnTo>
                <a:lnTo>
                  <a:pt x="1242" y="706"/>
                </a:lnTo>
                <a:lnTo>
                  <a:pt x="1228" y="668"/>
                </a:lnTo>
                <a:lnTo>
                  <a:pt x="1228" y="59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 cap="rnd" cmpd="sng">
            <a:solidFill>
              <a:srgbClr val="28ACC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wrap="square" lIns="68580" tIns="34290" rIns="68580" bIns="34290" anchor="ctr"/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+mn-ea"/>
              </a:rPr>
              <a:t>清</a:t>
            </a:r>
            <a:endParaRPr lang="en-US" altLang="zh-CN" sz="2100" b="1" dirty="0">
              <a:solidFill>
                <a:schemeClr val="bg1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  <a:sym typeface="+mn-ea"/>
            </a:endParaRPr>
          </a:p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+mn-ea"/>
              </a:rPr>
              <a:t>驻藏大臣</a:t>
            </a:r>
          </a:p>
        </p:txBody>
      </p:sp>
      <p:sp>
        <p:nvSpPr>
          <p:cNvPr id="28" name="Freeform 17">
            <a:extLst>
              <a:ext uri="{FF2B5EF4-FFF2-40B4-BE49-F238E27FC236}">
                <a16:creationId xmlns:a16="http://schemas.microsoft.com/office/drawing/2014/main" id="{9D5A8300-6F63-4EE4-BA9D-884578680828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6156176" y="3717032"/>
            <a:ext cx="1283018" cy="1635125"/>
          </a:xfrm>
          <a:custGeom>
            <a:avLst/>
            <a:gdLst>
              <a:gd name="T0" fmla="*/ 1228 w 1260"/>
              <a:gd name="T1" fmla="*/ 592 h 1260"/>
              <a:gd name="T2" fmla="*/ 1252 w 1260"/>
              <a:gd name="T3" fmla="*/ 514 h 1260"/>
              <a:gd name="T4" fmla="*/ 1260 w 1260"/>
              <a:gd name="T5" fmla="*/ 430 h 1260"/>
              <a:gd name="T6" fmla="*/ 1258 w 1260"/>
              <a:gd name="T7" fmla="*/ 386 h 1260"/>
              <a:gd name="T8" fmla="*/ 1240 w 1260"/>
              <a:gd name="T9" fmla="*/ 302 h 1260"/>
              <a:gd name="T10" fmla="*/ 1208 w 1260"/>
              <a:gd name="T11" fmla="*/ 226 h 1260"/>
              <a:gd name="T12" fmla="*/ 1162 w 1260"/>
              <a:gd name="T13" fmla="*/ 158 h 1260"/>
              <a:gd name="T14" fmla="*/ 1104 w 1260"/>
              <a:gd name="T15" fmla="*/ 98 h 1260"/>
              <a:gd name="T16" fmla="*/ 1034 w 1260"/>
              <a:gd name="T17" fmla="*/ 52 h 1260"/>
              <a:gd name="T18" fmla="*/ 958 w 1260"/>
              <a:gd name="T19" fmla="*/ 20 h 1260"/>
              <a:gd name="T20" fmla="*/ 874 w 1260"/>
              <a:gd name="T21" fmla="*/ 2 h 1260"/>
              <a:gd name="T22" fmla="*/ 830 w 1260"/>
              <a:gd name="T23" fmla="*/ 0 h 1260"/>
              <a:gd name="T24" fmla="*/ 756 w 1260"/>
              <a:gd name="T25" fmla="*/ 8 h 1260"/>
              <a:gd name="T26" fmla="*/ 684 w 1260"/>
              <a:gd name="T27" fmla="*/ 26 h 1260"/>
              <a:gd name="T28" fmla="*/ 576 w 1260"/>
              <a:gd name="T29" fmla="*/ 26 h 1260"/>
              <a:gd name="T30" fmla="*/ 504 w 1260"/>
              <a:gd name="T31" fmla="*/ 8 h 1260"/>
              <a:gd name="T32" fmla="*/ 430 w 1260"/>
              <a:gd name="T33" fmla="*/ 0 h 1260"/>
              <a:gd name="T34" fmla="*/ 386 w 1260"/>
              <a:gd name="T35" fmla="*/ 2 h 1260"/>
              <a:gd name="T36" fmla="*/ 302 w 1260"/>
              <a:gd name="T37" fmla="*/ 20 h 1260"/>
              <a:gd name="T38" fmla="*/ 226 w 1260"/>
              <a:gd name="T39" fmla="*/ 52 h 1260"/>
              <a:gd name="T40" fmla="*/ 156 w 1260"/>
              <a:gd name="T41" fmla="*/ 98 h 1260"/>
              <a:gd name="T42" fmla="*/ 98 w 1260"/>
              <a:gd name="T43" fmla="*/ 158 h 1260"/>
              <a:gd name="T44" fmla="*/ 52 w 1260"/>
              <a:gd name="T45" fmla="*/ 226 h 1260"/>
              <a:gd name="T46" fmla="*/ 20 w 1260"/>
              <a:gd name="T47" fmla="*/ 302 h 1260"/>
              <a:gd name="T48" fmla="*/ 2 w 1260"/>
              <a:gd name="T49" fmla="*/ 386 h 1260"/>
              <a:gd name="T50" fmla="*/ 0 w 1260"/>
              <a:gd name="T51" fmla="*/ 430 h 1260"/>
              <a:gd name="T52" fmla="*/ 8 w 1260"/>
              <a:gd name="T53" fmla="*/ 510 h 1260"/>
              <a:gd name="T54" fmla="*/ 28 w 1260"/>
              <a:gd name="T55" fmla="*/ 584 h 1260"/>
              <a:gd name="T56" fmla="*/ 28 w 1260"/>
              <a:gd name="T57" fmla="*/ 676 h 1260"/>
              <a:gd name="T58" fmla="*/ 8 w 1260"/>
              <a:gd name="T59" fmla="*/ 750 h 1260"/>
              <a:gd name="T60" fmla="*/ 0 w 1260"/>
              <a:gd name="T61" fmla="*/ 830 h 1260"/>
              <a:gd name="T62" fmla="*/ 2 w 1260"/>
              <a:gd name="T63" fmla="*/ 874 h 1260"/>
              <a:gd name="T64" fmla="*/ 20 w 1260"/>
              <a:gd name="T65" fmla="*/ 958 h 1260"/>
              <a:gd name="T66" fmla="*/ 52 w 1260"/>
              <a:gd name="T67" fmla="*/ 1036 h 1260"/>
              <a:gd name="T68" fmla="*/ 98 w 1260"/>
              <a:gd name="T69" fmla="*/ 1104 h 1260"/>
              <a:gd name="T70" fmla="*/ 156 w 1260"/>
              <a:gd name="T71" fmla="*/ 1162 h 1260"/>
              <a:gd name="T72" fmla="*/ 226 w 1260"/>
              <a:gd name="T73" fmla="*/ 1208 h 1260"/>
              <a:gd name="T74" fmla="*/ 302 w 1260"/>
              <a:gd name="T75" fmla="*/ 1240 h 1260"/>
              <a:gd name="T76" fmla="*/ 386 w 1260"/>
              <a:gd name="T77" fmla="*/ 1258 h 1260"/>
              <a:gd name="T78" fmla="*/ 430 w 1260"/>
              <a:gd name="T79" fmla="*/ 1260 h 1260"/>
              <a:gd name="T80" fmla="*/ 504 w 1260"/>
              <a:gd name="T81" fmla="*/ 1254 h 1260"/>
              <a:gd name="T82" fmla="*/ 576 w 1260"/>
              <a:gd name="T83" fmla="*/ 1234 h 1260"/>
              <a:gd name="T84" fmla="*/ 684 w 1260"/>
              <a:gd name="T85" fmla="*/ 1234 h 1260"/>
              <a:gd name="T86" fmla="*/ 754 w 1260"/>
              <a:gd name="T87" fmla="*/ 1254 h 1260"/>
              <a:gd name="T88" fmla="*/ 830 w 1260"/>
              <a:gd name="T89" fmla="*/ 1260 h 1260"/>
              <a:gd name="T90" fmla="*/ 874 w 1260"/>
              <a:gd name="T91" fmla="*/ 1258 h 1260"/>
              <a:gd name="T92" fmla="*/ 958 w 1260"/>
              <a:gd name="T93" fmla="*/ 1240 h 1260"/>
              <a:gd name="T94" fmla="*/ 1034 w 1260"/>
              <a:gd name="T95" fmla="*/ 1208 h 1260"/>
              <a:gd name="T96" fmla="*/ 1104 w 1260"/>
              <a:gd name="T97" fmla="*/ 1162 h 1260"/>
              <a:gd name="T98" fmla="*/ 1162 w 1260"/>
              <a:gd name="T99" fmla="*/ 1104 h 1260"/>
              <a:gd name="T100" fmla="*/ 1208 w 1260"/>
              <a:gd name="T101" fmla="*/ 1036 h 1260"/>
              <a:gd name="T102" fmla="*/ 1240 w 1260"/>
              <a:gd name="T103" fmla="*/ 958 h 1260"/>
              <a:gd name="T104" fmla="*/ 1258 w 1260"/>
              <a:gd name="T105" fmla="*/ 874 h 1260"/>
              <a:gd name="T106" fmla="*/ 1260 w 1260"/>
              <a:gd name="T107" fmla="*/ 830 h 1260"/>
              <a:gd name="T108" fmla="*/ 1252 w 1260"/>
              <a:gd name="T109" fmla="*/ 746 h 1260"/>
              <a:gd name="T110" fmla="*/ 1228 w 1260"/>
              <a:gd name="T111" fmla="*/ 668 h 1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60" h="1260">
                <a:moveTo>
                  <a:pt x="1228" y="592"/>
                </a:moveTo>
                <a:lnTo>
                  <a:pt x="1228" y="592"/>
                </a:lnTo>
                <a:lnTo>
                  <a:pt x="1242" y="554"/>
                </a:lnTo>
                <a:lnTo>
                  <a:pt x="1252" y="514"/>
                </a:lnTo>
                <a:lnTo>
                  <a:pt x="1258" y="472"/>
                </a:lnTo>
                <a:lnTo>
                  <a:pt x="1260" y="430"/>
                </a:lnTo>
                <a:lnTo>
                  <a:pt x="1260" y="430"/>
                </a:lnTo>
                <a:lnTo>
                  <a:pt x="1258" y="386"/>
                </a:lnTo>
                <a:lnTo>
                  <a:pt x="1250" y="344"/>
                </a:lnTo>
                <a:lnTo>
                  <a:pt x="1240" y="302"/>
                </a:lnTo>
                <a:lnTo>
                  <a:pt x="1226" y="264"/>
                </a:lnTo>
                <a:lnTo>
                  <a:pt x="1208" y="226"/>
                </a:lnTo>
                <a:lnTo>
                  <a:pt x="1186" y="190"/>
                </a:lnTo>
                <a:lnTo>
                  <a:pt x="1162" y="158"/>
                </a:lnTo>
                <a:lnTo>
                  <a:pt x="1134" y="126"/>
                </a:lnTo>
                <a:lnTo>
                  <a:pt x="1104" y="98"/>
                </a:lnTo>
                <a:lnTo>
                  <a:pt x="1070" y="74"/>
                </a:lnTo>
                <a:lnTo>
                  <a:pt x="1034" y="52"/>
                </a:lnTo>
                <a:lnTo>
                  <a:pt x="998" y="34"/>
                </a:lnTo>
                <a:lnTo>
                  <a:pt x="958" y="20"/>
                </a:lnTo>
                <a:lnTo>
                  <a:pt x="916" y="10"/>
                </a:lnTo>
                <a:lnTo>
                  <a:pt x="874" y="2"/>
                </a:lnTo>
                <a:lnTo>
                  <a:pt x="830" y="0"/>
                </a:lnTo>
                <a:lnTo>
                  <a:pt x="830" y="0"/>
                </a:lnTo>
                <a:lnTo>
                  <a:pt x="792" y="2"/>
                </a:lnTo>
                <a:lnTo>
                  <a:pt x="756" y="8"/>
                </a:lnTo>
                <a:lnTo>
                  <a:pt x="720" y="16"/>
                </a:lnTo>
                <a:lnTo>
                  <a:pt x="684" y="26"/>
                </a:lnTo>
                <a:lnTo>
                  <a:pt x="576" y="26"/>
                </a:lnTo>
                <a:lnTo>
                  <a:pt x="576" y="26"/>
                </a:lnTo>
                <a:lnTo>
                  <a:pt x="540" y="16"/>
                </a:lnTo>
                <a:lnTo>
                  <a:pt x="504" y="8"/>
                </a:lnTo>
                <a:lnTo>
                  <a:pt x="468" y="2"/>
                </a:lnTo>
                <a:lnTo>
                  <a:pt x="430" y="0"/>
                </a:lnTo>
                <a:lnTo>
                  <a:pt x="430" y="0"/>
                </a:lnTo>
                <a:lnTo>
                  <a:pt x="386" y="2"/>
                </a:lnTo>
                <a:lnTo>
                  <a:pt x="344" y="10"/>
                </a:lnTo>
                <a:lnTo>
                  <a:pt x="302" y="20"/>
                </a:lnTo>
                <a:lnTo>
                  <a:pt x="262" y="34"/>
                </a:lnTo>
                <a:lnTo>
                  <a:pt x="226" y="52"/>
                </a:lnTo>
                <a:lnTo>
                  <a:pt x="190" y="74"/>
                </a:lnTo>
                <a:lnTo>
                  <a:pt x="156" y="98"/>
                </a:lnTo>
                <a:lnTo>
                  <a:pt x="126" y="126"/>
                </a:lnTo>
                <a:lnTo>
                  <a:pt x="98" y="158"/>
                </a:lnTo>
                <a:lnTo>
                  <a:pt x="74" y="190"/>
                </a:lnTo>
                <a:lnTo>
                  <a:pt x="52" y="226"/>
                </a:lnTo>
                <a:lnTo>
                  <a:pt x="34" y="264"/>
                </a:lnTo>
                <a:lnTo>
                  <a:pt x="20" y="302"/>
                </a:lnTo>
                <a:lnTo>
                  <a:pt x="8" y="344"/>
                </a:lnTo>
                <a:lnTo>
                  <a:pt x="2" y="386"/>
                </a:lnTo>
                <a:lnTo>
                  <a:pt x="0" y="430"/>
                </a:lnTo>
                <a:lnTo>
                  <a:pt x="0" y="430"/>
                </a:lnTo>
                <a:lnTo>
                  <a:pt x="2" y="470"/>
                </a:lnTo>
                <a:lnTo>
                  <a:pt x="8" y="510"/>
                </a:lnTo>
                <a:lnTo>
                  <a:pt x="16" y="548"/>
                </a:lnTo>
                <a:lnTo>
                  <a:pt x="28" y="584"/>
                </a:lnTo>
                <a:lnTo>
                  <a:pt x="28" y="676"/>
                </a:lnTo>
                <a:lnTo>
                  <a:pt x="28" y="676"/>
                </a:lnTo>
                <a:lnTo>
                  <a:pt x="16" y="712"/>
                </a:lnTo>
                <a:lnTo>
                  <a:pt x="8" y="750"/>
                </a:lnTo>
                <a:lnTo>
                  <a:pt x="2" y="790"/>
                </a:lnTo>
                <a:lnTo>
                  <a:pt x="0" y="830"/>
                </a:lnTo>
                <a:lnTo>
                  <a:pt x="0" y="830"/>
                </a:lnTo>
                <a:lnTo>
                  <a:pt x="2" y="874"/>
                </a:lnTo>
                <a:lnTo>
                  <a:pt x="8" y="916"/>
                </a:lnTo>
                <a:lnTo>
                  <a:pt x="20" y="958"/>
                </a:lnTo>
                <a:lnTo>
                  <a:pt x="34" y="998"/>
                </a:lnTo>
                <a:lnTo>
                  <a:pt x="52" y="1036"/>
                </a:lnTo>
                <a:lnTo>
                  <a:pt x="74" y="1070"/>
                </a:lnTo>
                <a:lnTo>
                  <a:pt x="98" y="1104"/>
                </a:lnTo>
                <a:lnTo>
                  <a:pt x="126" y="1134"/>
                </a:lnTo>
                <a:lnTo>
                  <a:pt x="156" y="1162"/>
                </a:lnTo>
                <a:lnTo>
                  <a:pt x="190" y="1186"/>
                </a:lnTo>
                <a:lnTo>
                  <a:pt x="226" y="1208"/>
                </a:lnTo>
                <a:lnTo>
                  <a:pt x="262" y="1226"/>
                </a:lnTo>
                <a:lnTo>
                  <a:pt x="302" y="1240"/>
                </a:lnTo>
                <a:lnTo>
                  <a:pt x="344" y="1252"/>
                </a:lnTo>
                <a:lnTo>
                  <a:pt x="386" y="1258"/>
                </a:lnTo>
                <a:lnTo>
                  <a:pt x="430" y="1260"/>
                </a:lnTo>
                <a:lnTo>
                  <a:pt x="430" y="1260"/>
                </a:lnTo>
                <a:lnTo>
                  <a:pt x="468" y="1258"/>
                </a:lnTo>
                <a:lnTo>
                  <a:pt x="504" y="1254"/>
                </a:lnTo>
                <a:lnTo>
                  <a:pt x="540" y="1246"/>
                </a:lnTo>
                <a:lnTo>
                  <a:pt x="576" y="1234"/>
                </a:lnTo>
                <a:lnTo>
                  <a:pt x="684" y="1234"/>
                </a:lnTo>
                <a:lnTo>
                  <a:pt x="684" y="1234"/>
                </a:lnTo>
                <a:lnTo>
                  <a:pt x="718" y="1246"/>
                </a:lnTo>
                <a:lnTo>
                  <a:pt x="754" y="1254"/>
                </a:lnTo>
                <a:lnTo>
                  <a:pt x="792" y="1258"/>
                </a:lnTo>
                <a:lnTo>
                  <a:pt x="830" y="1260"/>
                </a:lnTo>
                <a:lnTo>
                  <a:pt x="830" y="1260"/>
                </a:lnTo>
                <a:lnTo>
                  <a:pt x="874" y="1258"/>
                </a:lnTo>
                <a:lnTo>
                  <a:pt x="916" y="1252"/>
                </a:lnTo>
                <a:lnTo>
                  <a:pt x="958" y="1240"/>
                </a:lnTo>
                <a:lnTo>
                  <a:pt x="998" y="1226"/>
                </a:lnTo>
                <a:lnTo>
                  <a:pt x="1034" y="1208"/>
                </a:lnTo>
                <a:lnTo>
                  <a:pt x="1070" y="1186"/>
                </a:lnTo>
                <a:lnTo>
                  <a:pt x="1104" y="1162"/>
                </a:lnTo>
                <a:lnTo>
                  <a:pt x="1134" y="1134"/>
                </a:lnTo>
                <a:lnTo>
                  <a:pt x="1162" y="1104"/>
                </a:lnTo>
                <a:lnTo>
                  <a:pt x="1186" y="1070"/>
                </a:lnTo>
                <a:lnTo>
                  <a:pt x="1208" y="1036"/>
                </a:lnTo>
                <a:lnTo>
                  <a:pt x="1226" y="998"/>
                </a:lnTo>
                <a:lnTo>
                  <a:pt x="1240" y="958"/>
                </a:lnTo>
                <a:lnTo>
                  <a:pt x="1250" y="916"/>
                </a:lnTo>
                <a:lnTo>
                  <a:pt x="1258" y="874"/>
                </a:lnTo>
                <a:lnTo>
                  <a:pt x="1260" y="830"/>
                </a:lnTo>
                <a:lnTo>
                  <a:pt x="1260" y="830"/>
                </a:lnTo>
                <a:lnTo>
                  <a:pt x="1258" y="788"/>
                </a:lnTo>
                <a:lnTo>
                  <a:pt x="1252" y="746"/>
                </a:lnTo>
                <a:lnTo>
                  <a:pt x="1242" y="706"/>
                </a:lnTo>
                <a:lnTo>
                  <a:pt x="1228" y="668"/>
                </a:lnTo>
                <a:lnTo>
                  <a:pt x="1228" y="59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 cap="rnd" cmpd="sng">
            <a:solidFill>
              <a:srgbClr val="2CB695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wrap="square" lIns="68580" tIns="34290" rIns="68580" bIns="34290" anchor="ctr">
            <a:norm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Arial" panose="020B0604020202020204" pitchFamily="34" charset="0"/>
              </a:rPr>
              <a:t>清</a:t>
            </a:r>
            <a:endParaRPr lang="en-US" altLang="zh-CN" sz="2100" b="1" dirty="0">
              <a:solidFill>
                <a:schemeClr val="bg1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21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Arial" panose="020B0604020202020204" pitchFamily="34" charset="0"/>
              </a:rPr>
              <a:t>《</a:t>
            </a:r>
            <a:r>
              <a:rPr lang="zh-CN" altLang="en-US" sz="21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Arial" panose="020B0604020202020204" pitchFamily="34" charset="0"/>
              </a:rPr>
              <a:t>钦定藏内善后章程</a:t>
            </a:r>
            <a:r>
              <a:rPr lang="en-US" altLang="zh-CN" sz="21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Arial" panose="020B0604020202020204" pitchFamily="34" charset="0"/>
              </a:rPr>
              <a:t>》</a:t>
            </a:r>
            <a:endParaRPr lang="zh-CN" altLang="en-US" sz="2100" b="1" dirty="0">
              <a:solidFill>
                <a:schemeClr val="bg1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9" name="AutoShape 47">
            <a:extLst>
              <a:ext uri="{FF2B5EF4-FFF2-40B4-BE49-F238E27FC236}">
                <a16:creationId xmlns:a16="http://schemas.microsoft.com/office/drawing/2014/main" id="{44E99DF4-9186-4811-82A0-BE0AD4888F8D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91680" y="4509120"/>
            <a:ext cx="144016" cy="154244"/>
          </a:xfrm>
          <a:prstGeom prst="rightArrow">
            <a:avLst>
              <a:gd name="adj1" fmla="val 15907"/>
              <a:gd name="adj2" fmla="val 100000"/>
            </a:avLst>
          </a:prstGeom>
          <a:solidFill>
            <a:srgbClr val="28ACC6"/>
          </a:solidFill>
          <a:ln>
            <a:noFill/>
          </a:ln>
          <a:effectLst/>
        </p:spPr>
        <p:txBody>
          <a:bodyPr wrap="square" lIns="68580" tIns="34290" rIns="68580" bIns="34290">
            <a:normAutofit fontScale="25000" lnSpcReduction="20000"/>
          </a:bodyPr>
          <a:lstStyle/>
          <a:p>
            <a:endParaRPr lang="zh-CN" altLang="en-US" sz="2100"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35" name="AutoShape 47">
            <a:extLst>
              <a:ext uri="{FF2B5EF4-FFF2-40B4-BE49-F238E27FC236}">
                <a16:creationId xmlns:a16="http://schemas.microsoft.com/office/drawing/2014/main" id="{44E99DF4-9186-4811-82A0-BE0AD4888F8D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131840" y="4509120"/>
            <a:ext cx="144016" cy="154244"/>
          </a:xfrm>
          <a:prstGeom prst="rightArrow">
            <a:avLst>
              <a:gd name="adj1" fmla="val 15907"/>
              <a:gd name="adj2" fmla="val 100000"/>
            </a:avLst>
          </a:prstGeom>
          <a:solidFill>
            <a:srgbClr val="28ACC6"/>
          </a:solidFill>
          <a:ln>
            <a:noFill/>
          </a:ln>
          <a:effectLst/>
        </p:spPr>
        <p:txBody>
          <a:bodyPr wrap="square" lIns="68580" tIns="34290" rIns="68580" bIns="34290">
            <a:normAutofit fontScale="25000" lnSpcReduction="20000"/>
          </a:bodyPr>
          <a:lstStyle/>
          <a:p>
            <a:endParaRPr lang="zh-CN" altLang="en-US" sz="2100"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37" name="AutoShape 47">
            <a:extLst>
              <a:ext uri="{FF2B5EF4-FFF2-40B4-BE49-F238E27FC236}">
                <a16:creationId xmlns:a16="http://schemas.microsoft.com/office/drawing/2014/main" id="{44E99DF4-9186-4811-82A0-BE0AD4888F8D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644008" y="4509120"/>
            <a:ext cx="144016" cy="154244"/>
          </a:xfrm>
          <a:prstGeom prst="rightArrow">
            <a:avLst>
              <a:gd name="adj1" fmla="val 15907"/>
              <a:gd name="adj2" fmla="val 100000"/>
            </a:avLst>
          </a:prstGeom>
          <a:solidFill>
            <a:srgbClr val="28ACC6"/>
          </a:solidFill>
          <a:ln>
            <a:noFill/>
          </a:ln>
          <a:effectLst/>
        </p:spPr>
        <p:txBody>
          <a:bodyPr wrap="square" lIns="68580" tIns="34290" rIns="68580" bIns="34290">
            <a:normAutofit fontScale="25000" lnSpcReduction="20000"/>
          </a:bodyPr>
          <a:lstStyle/>
          <a:p>
            <a:endParaRPr lang="zh-CN" altLang="en-US" sz="2100"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38" name="AutoShape 47">
            <a:extLst>
              <a:ext uri="{FF2B5EF4-FFF2-40B4-BE49-F238E27FC236}">
                <a16:creationId xmlns:a16="http://schemas.microsoft.com/office/drawing/2014/main" id="{44E99DF4-9186-4811-82A0-BE0AD4888F8D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012160" y="4509120"/>
            <a:ext cx="144016" cy="154244"/>
          </a:xfrm>
          <a:prstGeom prst="rightArrow">
            <a:avLst>
              <a:gd name="adj1" fmla="val 15907"/>
              <a:gd name="adj2" fmla="val 100000"/>
            </a:avLst>
          </a:prstGeom>
          <a:solidFill>
            <a:srgbClr val="28ACC6"/>
          </a:solidFill>
          <a:ln>
            <a:noFill/>
          </a:ln>
          <a:effectLst/>
        </p:spPr>
        <p:txBody>
          <a:bodyPr wrap="square" lIns="68580" tIns="34290" rIns="68580" bIns="34290">
            <a:normAutofit fontScale="25000" lnSpcReduction="20000"/>
          </a:bodyPr>
          <a:lstStyle/>
          <a:p>
            <a:endParaRPr lang="zh-CN" altLang="en-US" sz="2100"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39" name="Freeform 17">
            <a:extLst>
              <a:ext uri="{FF2B5EF4-FFF2-40B4-BE49-F238E27FC236}">
                <a16:creationId xmlns:a16="http://schemas.microsoft.com/office/drawing/2014/main" id="{9D5A8300-6F63-4EE4-BA9D-884578680828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7609462" y="3717032"/>
            <a:ext cx="1283018" cy="1635125"/>
          </a:xfrm>
          <a:custGeom>
            <a:avLst/>
            <a:gdLst>
              <a:gd name="T0" fmla="*/ 1228 w 1260"/>
              <a:gd name="T1" fmla="*/ 592 h 1260"/>
              <a:gd name="T2" fmla="*/ 1252 w 1260"/>
              <a:gd name="T3" fmla="*/ 514 h 1260"/>
              <a:gd name="T4" fmla="*/ 1260 w 1260"/>
              <a:gd name="T5" fmla="*/ 430 h 1260"/>
              <a:gd name="T6" fmla="*/ 1258 w 1260"/>
              <a:gd name="T7" fmla="*/ 386 h 1260"/>
              <a:gd name="T8" fmla="*/ 1240 w 1260"/>
              <a:gd name="T9" fmla="*/ 302 h 1260"/>
              <a:gd name="T10" fmla="*/ 1208 w 1260"/>
              <a:gd name="T11" fmla="*/ 226 h 1260"/>
              <a:gd name="T12" fmla="*/ 1162 w 1260"/>
              <a:gd name="T13" fmla="*/ 158 h 1260"/>
              <a:gd name="T14" fmla="*/ 1104 w 1260"/>
              <a:gd name="T15" fmla="*/ 98 h 1260"/>
              <a:gd name="T16" fmla="*/ 1034 w 1260"/>
              <a:gd name="T17" fmla="*/ 52 h 1260"/>
              <a:gd name="T18" fmla="*/ 958 w 1260"/>
              <a:gd name="T19" fmla="*/ 20 h 1260"/>
              <a:gd name="T20" fmla="*/ 874 w 1260"/>
              <a:gd name="T21" fmla="*/ 2 h 1260"/>
              <a:gd name="T22" fmla="*/ 830 w 1260"/>
              <a:gd name="T23" fmla="*/ 0 h 1260"/>
              <a:gd name="T24" fmla="*/ 756 w 1260"/>
              <a:gd name="T25" fmla="*/ 8 h 1260"/>
              <a:gd name="T26" fmla="*/ 684 w 1260"/>
              <a:gd name="T27" fmla="*/ 26 h 1260"/>
              <a:gd name="T28" fmla="*/ 576 w 1260"/>
              <a:gd name="T29" fmla="*/ 26 h 1260"/>
              <a:gd name="T30" fmla="*/ 504 w 1260"/>
              <a:gd name="T31" fmla="*/ 8 h 1260"/>
              <a:gd name="T32" fmla="*/ 430 w 1260"/>
              <a:gd name="T33" fmla="*/ 0 h 1260"/>
              <a:gd name="T34" fmla="*/ 386 w 1260"/>
              <a:gd name="T35" fmla="*/ 2 h 1260"/>
              <a:gd name="T36" fmla="*/ 302 w 1260"/>
              <a:gd name="T37" fmla="*/ 20 h 1260"/>
              <a:gd name="T38" fmla="*/ 226 w 1260"/>
              <a:gd name="T39" fmla="*/ 52 h 1260"/>
              <a:gd name="T40" fmla="*/ 156 w 1260"/>
              <a:gd name="T41" fmla="*/ 98 h 1260"/>
              <a:gd name="T42" fmla="*/ 98 w 1260"/>
              <a:gd name="T43" fmla="*/ 158 h 1260"/>
              <a:gd name="T44" fmla="*/ 52 w 1260"/>
              <a:gd name="T45" fmla="*/ 226 h 1260"/>
              <a:gd name="T46" fmla="*/ 20 w 1260"/>
              <a:gd name="T47" fmla="*/ 302 h 1260"/>
              <a:gd name="T48" fmla="*/ 2 w 1260"/>
              <a:gd name="T49" fmla="*/ 386 h 1260"/>
              <a:gd name="T50" fmla="*/ 0 w 1260"/>
              <a:gd name="T51" fmla="*/ 430 h 1260"/>
              <a:gd name="T52" fmla="*/ 8 w 1260"/>
              <a:gd name="T53" fmla="*/ 510 h 1260"/>
              <a:gd name="T54" fmla="*/ 28 w 1260"/>
              <a:gd name="T55" fmla="*/ 584 h 1260"/>
              <a:gd name="T56" fmla="*/ 28 w 1260"/>
              <a:gd name="T57" fmla="*/ 676 h 1260"/>
              <a:gd name="T58" fmla="*/ 8 w 1260"/>
              <a:gd name="T59" fmla="*/ 750 h 1260"/>
              <a:gd name="T60" fmla="*/ 0 w 1260"/>
              <a:gd name="T61" fmla="*/ 830 h 1260"/>
              <a:gd name="T62" fmla="*/ 2 w 1260"/>
              <a:gd name="T63" fmla="*/ 874 h 1260"/>
              <a:gd name="T64" fmla="*/ 20 w 1260"/>
              <a:gd name="T65" fmla="*/ 958 h 1260"/>
              <a:gd name="T66" fmla="*/ 52 w 1260"/>
              <a:gd name="T67" fmla="*/ 1036 h 1260"/>
              <a:gd name="T68" fmla="*/ 98 w 1260"/>
              <a:gd name="T69" fmla="*/ 1104 h 1260"/>
              <a:gd name="T70" fmla="*/ 156 w 1260"/>
              <a:gd name="T71" fmla="*/ 1162 h 1260"/>
              <a:gd name="T72" fmla="*/ 226 w 1260"/>
              <a:gd name="T73" fmla="*/ 1208 h 1260"/>
              <a:gd name="T74" fmla="*/ 302 w 1260"/>
              <a:gd name="T75" fmla="*/ 1240 h 1260"/>
              <a:gd name="T76" fmla="*/ 386 w 1260"/>
              <a:gd name="T77" fmla="*/ 1258 h 1260"/>
              <a:gd name="T78" fmla="*/ 430 w 1260"/>
              <a:gd name="T79" fmla="*/ 1260 h 1260"/>
              <a:gd name="T80" fmla="*/ 504 w 1260"/>
              <a:gd name="T81" fmla="*/ 1254 h 1260"/>
              <a:gd name="T82" fmla="*/ 576 w 1260"/>
              <a:gd name="T83" fmla="*/ 1234 h 1260"/>
              <a:gd name="T84" fmla="*/ 684 w 1260"/>
              <a:gd name="T85" fmla="*/ 1234 h 1260"/>
              <a:gd name="T86" fmla="*/ 754 w 1260"/>
              <a:gd name="T87" fmla="*/ 1254 h 1260"/>
              <a:gd name="T88" fmla="*/ 830 w 1260"/>
              <a:gd name="T89" fmla="*/ 1260 h 1260"/>
              <a:gd name="T90" fmla="*/ 874 w 1260"/>
              <a:gd name="T91" fmla="*/ 1258 h 1260"/>
              <a:gd name="T92" fmla="*/ 958 w 1260"/>
              <a:gd name="T93" fmla="*/ 1240 h 1260"/>
              <a:gd name="T94" fmla="*/ 1034 w 1260"/>
              <a:gd name="T95" fmla="*/ 1208 h 1260"/>
              <a:gd name="T96" fmla="*/ 1104 w 1260"/>
              <a:gd name="T97" fmla="*/ 1162 h 1260"/>
              <a:gd name="T98" fmla="*/ 1162 w 1260"/>
              <a:gd name="T99" fmla="*/ 1104 h 1260"/>
              <a:gd name="T100" fmla="*/ 1208 w 1260"/>
              <a:gd name="T101" fmla="*/ 1036 h 1260"/>
              <a:gd name="T102" fmla="*/ 1240 w 1260"/>
              <a:gd name="T103" fmla="*/ 958 h 1260"/>
              <a:gd name="T104" fmla="*/ 1258 w 1260"/>
              <a:gd name="T105" fmla="*/ 874 h 1260"/>
              <a:gd name="T106" fmla="*/ 1260 w 1260"/>
              <a:gd name="T107" fmla="*/ 830 h 1260"/>
              <a:gd name="T108" fmla="*/ 1252 w 1260"/>
              <a:gd name="T109" fmla="*/ 746 h 1260"/>
              <a:gd name="T110" fmla="*/ 1228 w 1260"/>
              <a:gd name="T111" fmla="*/ 668 h 1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60" h="1260">
                <a:moveTo>
                  <a:pt x="1228" y="592"/>
                </a:moveTo>
                <a:lnTo>
                  <a:pt x="1228" y="592"/>
                </a:lnTo>
                <a:lnTo>
                  <a:pt x="1242" y="554"/>
                </a:lnTo>
                <a:lnTo>
                  <a:pt x="1252" y="514"/>
                </a:lnTo>
                <a:lnTo>
                  <a:pt x="1258" y="472"/>
                </a:lnTo>
                <a:lnTo>
                  <a:pt x="1260" y="430"/>
                </a:lnTo>
                <a:lnTo>
                  <a:pt x="1260" y="430"/>
                </a:lnTo>
                <a:lnTo>
                  <a:pt x="1258" y="386"/>
                </a:lnTo>
                <a:lnTo>
                  <a:pt x="1250" y="344"/>
                </a:lnTo>
                <a:lnTo>
                  <a:pt x="1240" y="302"/>
                </a:lnTo>
                <a:lnTo>
                  <a:pt x="1226" y="264"/>
                </a:lnTo>
                <a:lnTo>
                  <a:pt x="1208" y="226"/>
                </a:lnTo>
                <a:lnTo>
                  <a:pt x="1186" y="190"/>
                </a:lnTo>
                <a:lnTo>
                  <a:pt x="1162" y="158"/>
                </a:lnTo>
                <a:lnTo>
                  <a:pt x="1134" y="126"/>
                </a:lnTo>
                <a:lnTo>
                  <a:pt x="1104" y="98"/>
                </a:lnTo>
                <a:lnTo>
                  <a:pt x="1070" y="74"/>
                </a:lnTo>
                <a:lnTo>
                  <a:pt x="1034" y="52"/>
                </a:lnTo>
                <a:lnTo>
                  <a:pt x="998" y="34"/>
                </a:lnTo>
                <a:lnTo>
                  <a:pt x="958" y="20"/>
                </a:lnTo>
                <a:lnTo>
                  <a:pt x="916" y="10"/>
                </a:lnTo>
                <a:lnTo>
                  <a:pt x="874" y="2"/>
                </a:lnTo>
                <a:lnTo>
                  <a:pt x="830" y="0"/>
                </a:lnTo>
                <a:lnTo>
                  <a:pt x="830" y="0"/>
                </a:lnTo>
                <a:lnTo>
                  <a:pt x="792" y="2"/>
                </a:lnTo>
                <a:lnTo>
                  <a:pt x="756" y="8"/>
                </a:lnTo>
                <a:lnTo>
                  <a:pt x="720" y="16"/>
                </a:lnTo>
                <a:lnTo>
                  <a:pt x="684" y="26"/>
                </a:lnTo>
                <a:lnTo>
                  <a:pt x="576" y="26"/>
                </a:lnTo>
                <a:lnTo>
                  <a:pt x="576" y="26"/>
                </a:lnTo>
                <a:lnTo>
                  <a:pt x="540" y="16"/>
                </a:lnTo>
                <a:lnTo>
                  <a:pt x="504" y="8"/>
                </a:lnTo>
                <a:lnTo>
                  <a:pt x="468" y="2"/>
                </a:lnTo>
                <a:lnTo>
                  <a:pt x="430" y="0"/>
                </a:lnTo>
                <a:lnTo>
                  <a:pt x="430" y="0"/>
                </a:lnTo>
                <a:lnTo>
                  <a:pt x="386" y="2"/>
                </a:lnTo>
                <a:lnTo>
                  <a:pt x="344" y="10"/>
                </a:lnTo>
                <a:lnTo>
                  <a:pt x="302" y="20"/>
                </a:lnTo>
                <a:lnTo>
                  <a:pt x="262" y="34"/>
                </a:lnTo>
                <a:lnTo>
                  <a:pt x="226" y="52"/>
                </a:lnTo>
                <a:lnTo>
                  <a:pt x="190" y="74"/>
                </a:lnTo>
                <a:lnTo>
                  <a:pt x="156" y="98"/>
                </a:lnTo>
                <a:lnTo>
                  <a:pt x="126" y="126"/>
                </a:lnTo>
                <a:lnTo>
                  <a:pt x="98" y="158"/>
                </a:lnTo>
                <a:lnTo>
                  <a:pt x="74" y="190"/>
                </a:lnTo>
                <a:lnTo>
                  <a:pt x="52" y="226"/>
                </a:lnTo>
                <a:lnTo>
                  <a:pt x="34" y="264"/>
                </a:lnTo>
                <a:lnTo>
                  <a:pt x="20" y="302"/>
                </a:lnTo>
                <a:lnTo>
                  <a:pt x="8" y="344"/>
                </a:lnTo>
                <a:lnTo>
                  <a:pt x="2" y="386"/>
                </a:lnTo>
                <a:lnTo>
                  <a:pt x="0" y="430"/>
                </a:lnTo>
                <a:lnTo>
                  <a:pt x="0" y="430"/>
                </a:lnTo>
                <a:lnTo>
                  <a:pt x="2" y="470"/>
                </a:lnTo>
                <a:lnTo>
                  <a:pt x="8" y="510"/>
                </a:lnTo>
                <a:lnTo>
                  <a:pt x="16" y="548"/>
                </a:lnTo>
                <a:lnTo>
                  <a:pt x="28" y="584"/>
                </a:lnTo>
                <a:lnTo>
                  <a:pt x="28" y="676"/>
                </a:lnTo>
                <a:lnTo>
                  <a:pt x="28" y="676"/>
                </a:lnTo>
                <a:lnTo>
                  <a:pt x="16" y="712"/>
                </a:lnTo>
                <a:lnTo>
                  <a:pt x="8" y="750"/>
                </a:lnTo>
                <a:lnTo>
                  <a:pt x="2" y="790"/>
                </a:lnTo>
                <a:lnTo>
                  <a:pt x="0" y="830"/>
                </a:lnTo>
                <a:lnTo>
                  <a:pt x="0" y="830"/>
                </a:lnTo>
                <a:lnTo>
                  <a:pt x="2" y="874"/>
                </a:lnTo>
                <a:lnTo>
                  <a:pt x="8" y="916"/>
                </a:lnTo>
                <a:lnTo>
                  <a:pt x="20" y="958"/>
                </a:lnTo>
                <a:lnTo>
                  <a:pt x="34" y="998"/>
                </a:lnTo>
                <a:lnTo>
                  <a:pt x="52" y="1036"/>
                </a:lnTo>
                <a:lnTo>
                  <a:pt x="74" y="1070"/>
                </a:lnTo>
                <a:lnTo>
                  <a:pt x="98" y="1104"/>
                </a:lnTo>
                <a:lnTo>
                  <a:pt x="126" y="1134"/>
                </a:lnTo>
                <a:lnTo>
                  <a:pt x="156" y="1162"/>
                </a:lnTo>
                <a:lnTo>
                  <a:pt x="190" y="1186"/>
                </a:lnTo>
                <a:lnTo>
                  <a:pt x="226" y="1208"/>
                </a:lnTo>
                <a:lnTo>
                  <a:pt x="262" y="1226"/>
                </a:lnTo>
                <a:lnTo>
                  <a:pt x="302" y="1240"/>
                </a:lnTo>
                <a:lnTo>
                  <a:pt x="344" y="1252"/>
                </a:lnTo>
                <a:lnTo>
                  <a:pt x="386" y="1258"/>
                </a:lnTo>
                <a:lnTo>
                  <a:pt x="430" y="1260"/>
                </a:lnTo>
                <a:lnTo>
                  <a:pt x="430" y="1260"/>
                </a:lnTo>
                <a:lnTo>
                  <a:pt x="468" y="1258"/>
                </a:lnTo>
                <a:lnTo>
                  <a:pt x="504" y="1254"/>
                </a:lnTo>
                <a:lnTo>
                  <a:pt x="540" y="1246"/>
                </a:lnTo>
                <a:lnTo>
                  <a:pt x="576" y="1234"/>
                </a:lnTo>
                <a:lnTo>
                  <a:pt x="684" y="1234"/>
                </a:lnTo>
                <a:lnTo>
                  <a:pt x="684" y="1234"/>
                </a:lnTo>
                <a:lnTo>
                  <a:pt x="718" y="1246"/>
                </a:lnTo>
                <a:lnTo>
                  <a:pt x="754" y="1254"/>
                </a:lnTo>
                <a:lnTo>
                  <a:pt x="792" y="1258"/>
                </a:lnTo>
                <a:lnTo>
                  <a:pt x="830" y="1260"/>
                </a:lnTo>
                <a:lnTo>
                  <a:pt x="830" y="1260"/>
                </a:lnTo>
                <a:lnTo>
                  <a:pt x="874" y="1258"/>
                </a:lnTo>
                <a:lnTo>
                  <a:pt x="916" y="1252"/>
                </a:lnTo>
                <a:lnTo>
                  <a:pt x="958" y="1240"/>
                </a:lnTo>
                <a:lnTo>
                  <a:pt x="998" y="1226"/>
                </a:lnTo>
                <a:lnTo>
                  <a:pt x="1034" y="1208"/>
                </a:lnTo>
                <a:lnTo>
                  <a:pt x="1070" y="1186"/>
                </a:lnTo>
                <a:lnTo>
                  <a:pt x="1104" y="1162"/>
                </a:lnTo>
                <a:lnTo>
                  <a:pt x="1134" y="1134"/>
                </a:lnTo>
                <a:lnTo>
                  <a:pt x="1162" y="1104"/>
                </a:lnTo>
                <a:lnTo>
                  <a:pt x="1186" y="1070"/>
                </a:lnTo>
                <a:lnTo>
                  <a:pt x="1208" y="1036"/>
                </a:lnTo>
                <a:lnTo>
                  <a:pt x="1226" y="998"/>
                </a:lnTo>
                <a:lnTo>
                  <a:pt x="1240" y="958"/>
                </a:lnTo>
                <a:lnTo>
                  <a:pt x="1250" y="916"/>
                </a:lnTo>
                <a:lnTo>
                  <a:pt x="1258" y="874"/>
                </a:lnTo>
                <a:lnTo>
                  <a:pt x="1260" y="830"/>
                </a:lnTo>
                <a:lnTo>
                  <a:pt x="1260" y="830"/>
                </a:lnTo>
                <a:lnTo>
                  <a:pt x="1258" y="788"/>
                </a:lnTo>
                <a:lnTo>
                  <a:pt x="1252" y="746"/>
                </a:lnTo>
                <a:lnTo>
                  <a:pt x="1242" y="706"/>
                </a:lnTo>
                <a:lnTo>
                  <a:pt x="1228" y="668"/>
                </a:lnTo>
                <a:lnTo>
                  <a:pt x="1228" y="59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 cap="rnd" cmpd="sng">
            <a:solidFill>
              <a:srgbClr val="2CB695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wrap="square" lIns="68580" tIns="34290" rIns="68580" bIns="34290" anchor="ctr">
            <a:norm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Arial" panose="020B0604020202020204" pitchFamily="34" charset="0"/>
              </a:rPr>
              <a:t>清</a:t>
            </a:r>
            <a:endParaRPr lang="en-US" altLang="zh-CN" sz="2100" b="1" dirty="0">
              <a:solidFill>
                <a:schemeClr val="bg1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Arial" panose="020B0604020202020204" pitchFamily="34" charset="0"/>
              </a:rPr>
              <a:t>金瓶掣签</a:t>
            </a:r>
          </a:p>
        </p:txBody>
      </p:sp>
      <p:sp>
        <p:nvSpPr>
          <p:cNvPr id="40" name="AutoShape 47">
            <a:extLst>
              <a:ext uri="{FF2B5EF4-FFF2-40B4-BE49-F238E27FC236}">
                <a16:creationId xmlns:a16="http://schemas.microsoft.com/office/drawing/2014/main" id="{44E99DF4-9186-4811-82A0-BE0AD4888F8D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465446" y="4509120"/>
            <a:ext cx="144016" cy="154244"/>
          </a:xfrm>
          <a:prstGeom prst="rightArrow">
            <a:avLst>
              <a:gd name="adj1" fmla="val 15907"/>
              <a:gd name="adj2" fmla="val 100000"/>
            </a:avLst>
          </a:prstGeom>
          <a:solidFill>
            <a:srgbClr val="28ACC6"/>
          </a:solidFill>
          <a:ln>
            <a:noFill/>
          </a:ln>
          <a:effectLst/>
        </p:spPr>
        <p:txBody>
          <a:bodyPr wrap="square" lIns="68580" tIns="34290" rIns="68580" bIns="34290">
            <a:normAutofit fontScale="25000" lnSpcReduction="20000"/>
          </a:bodyPr>
          <a:lstStyle/>
          <a:p>
            <a:endParaRPr lang="zh-CN" altLang="en-US" sz="2100"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3" grpId="0" animBg="1"/>
      <p:bldP spid="24" grpId="0" animBg="1"/>
      <p:bldP spid="26" grpId="0" animBg="1"/>
      <p:bldP spid="28" grpId="0" animBg="1"/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0"/>
            <a:ext cx="296908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二、文武并进实国策</a:t>
            </a:r>
            <a:endParaRPr lang="en-US" altLang="zh-CN" sz="24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536" y="836712"/>
            <a:ext cx="451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、挥“师”西北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新疆</a:t>
            </a:r>
            <a:endParaRPr lang="zh-CN" altLang="en-US" sz="3200" dirty="0"/>
          </a:p>
        </p:txBody>
      </p:sp>
      <p:sp>
        <p:nvSpPr>
          <p:cNvPr id="27" name="文本框 116741"/>
          <p:cNvSpPr txBox="1"/>
          <p:nvPr/>
        </p:nvSpPr>
        <p:spPr>
          <a:xfrm>
            <a:off x="1940224" y="4437112"/>
            <a:ext cx="615553" cy="2189812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>
              <a:buFont typeface="Wingdings" panose="05000000000000000000" pitchFamily="2" charset="2"/>
              <a:buNone/>
            </a:pP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7" name="组合 46"/>
          <p:cNvGrpSpPr/>
          <p:nvPr/>
        </p:nvGrpSpPr>
        <p:grpSpPr>
          <a:xfrm>
            <a:off x="755576" y="2668000"/>
            <a:ext cx="2461317" cy="2129152"/>
            <a:chOff x="401153" y="2226389"/>
            <a:chExt cx="2461317" cy="1596864"/>
          </a:xfrm>
        </p:grpSpPr>
        <p:grpSp>
          <p:nvGrpSpPr>
            <p:cNvPr id="9" name="组合 34"/>
            <p:cNvGrpSpPr/>
            <p:nvPr/>
          </p:nvGrpSpPr>
          <p:grpSpPr>
            <a:xfrm>
              <a:off x="401153" y="2226389"/>
              <a:ext cx="2461317" cy="1596864"/>
              <a:chOff x="401153" y="2226389"/>
              <a:chExt cx="2461317" cy="1596864"/>
            </a:xfrm>
          </p:grpSpPr>
          <p:pic>
            <p:nvPicPr>
              <p:cNvPr id="12" name="图片 11" descr="240421-1305300J91240-lp.jpg"/>
              <p:cNvPicPr>
                <a:picLocks noChangeAspect="1"/>
              </p:cNvPicPr>
              <p:nvPr/>
            </p:nvPicPr>
            <p:blipFill>
              <a:blip r:embed="rId3" cstate="print"/>
              <a:srcRect l="6000" t="8333" b="8333"/>
              <a:stretch>
                <a:fillRect/>
              </a:stretch>
            </p:blipFill>
            <p:spPr>
              <a:xfrm>
                <a:off x="446862" y="2226389"/>
                <a:ext cx="1776389" cy="867461"/>
              </a:xfrm>
              <a:prstGeom prst="rect">
                <a:avLst/>
              </a:prstGeom>
            </p:spPr>
          </p:pic>
          <p:sp>
            <p:nvSpPr>
              <p:cNvPr id="13" name="Line 5"/>
              <p:cNvSpPr/>
              <p:nvPr/>
            </p:nvSpPr>
            <p:spPr>
              <a:xfrm flipH="1">
                <a:off x="401153" y="3134138"/>
                <a:ext cx="592759" cy="537127"/>
              </a:xfrm>
              <a:prstGeom prst="line">
                <a:avLst/>
              </a:prstGeom>
              <a:ln w="38100" cap="flat" cmpd="sng">
                <a:solidFill>
                  <a:srgbClr val="007A77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" name="Line 10"/>
              <p:cNvSpPr/>
              <p:nvPr/>
            </p:nvSpPr>
            <p:spPr>
              <a:xfrm rot="180000">
                <a:off x="1506540" y="3262460"/>
                <a:ext cx="103462" cy="411319"/>
              </a:xfrm>
              <a:prstGeom prst="line">
                <a:avLst/>
              </a:prstGeom>
              <a:ln w="38100" cap="flat" cmpd="sng">
                <a:solidFill>
                  <a:srgbClr val="007A77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" name="Line 7"/>
              <p:cNvSpPr/>
              <p:nvPr/>
            </p:nvSpPr>
            <p:spPr>
              <a:xfrm>
                <a:off x="2133671" y="3121923"/>
                <a:ext cx="728799" cy="701330"/>
              </a:xfrm>
              <a:prstGeom prst="line">
                <a:avLst/>
              </a:prstGeom>
              <a:ln w="38100" cap="flat" cmpd="sng">
                <a:solidFill>
                  <a:srgbClr val="007A77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1" name="TextBox 10"/>
            <p:cNvSpPr txBox="1"/>
            <p:nvPr/>
          </p:nvSpPr>
          <p:spPr>
            <a:xfrm>
              <a:off x="934720" y="2384213"/>
              <a:ext cx="81957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回部</a:t>
              </a:r>
            </a:p>
          </p:txBody>
        </p:sp>
      </p:grpSp>
      <p:sp>
        <p:nvSpPr>
          <p:cNvPr id="16" name="Text Box 8"/>
          <p:cNvSpPr txBox="1"/>
          <p:nvPr/>
        </p:nvSpPr>
        <p:spPr>
          <a:xfrm>
            <a:off x="314245" y="4665910"/>
            <a:ext cx="1146726" cy="923330"/>
          </a:xfrm>
          <a:prstGeom prst="rect">
            <a:avLst/>
          </a:prstGeom>
          <a:solidFill>
            <a:srgbClr val="185B78"/>
          </a:solidFill>
          <a:ln w="38100">
            <a:noFill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天山以南的广大地区</a:t>
            </a:r>
          </a:p>
        </p:txBody>
      </p:sp>
      <p:sp>
        <p:nvSpPr>
          <p:cNvPr id="17" name="Text Box 9"/>
          <p:cNvSpPr txBox="1"/>
          <p:nvPr/>
        </p:nvSpPr>
        <p:spPr>
          <a:xfrm>
            <a:off x="1547664" y="4653136"/>
            <a:ext cx="993360" cy="923330"/>
          </a:xfrm>
          <a:prstGeom prst="rect">
            <a:avLst/>
          </a:prstGeom>
          <a:solidFill>
            <a:srgbClr val="185B78"/>
          </a:solidFill>
          <a:ln w="28575"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维吾尔等族人民</a:t>
            </a:r>
          </a:p>
        </p:txBody>
      </p:sp>
      <p:sp>
        <p:nvSpPr>
          <p:cNvPr id="18" name="Text Box 11"/>
          <p:cNvSpPr txBox="1"/>
          <p:nvPr/>
        </p:nvSpPr>
        <p:spPr>
          <a:xfrm>
            <a:off x="2641796" y="4942909"/>
            <a:ext cx="966028" cy="646331"/>
          </a:xfrm>
          <a:prstGeom prst="rect">
            <a:avLst/>
          </a:prstGeom>
          <a:solidFill>
            <a:srgbClr val="185B78"/>
          </a:solidFill>
          <a:ln w="28575"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信仰伊斯兰教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A746A24-7FB2-4B33-A231-1EC4AEAB38D2}"/>
              </a:ext>
            </a:extLst>
          </p:cNvPr>
          <p:cNvSpPr/>
          <p:nvPr/>
        </p:nvSpPr>
        <p:spPr>
          <a:xfrm>
            <a:off x="971600" y="1556792"/>
            <a:ext cx="499050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（</a:t>
            </a:r>
            <a:r>
              <a:rPr lang="en-US" altLang="zh-CN" sz="2800" b="1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1</a:t>
            </a:r>
            <a:r>
              <a:rPr lang="zh-CN" altLang="en-US" sz="2800" b="1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）康熙平定</a:t>
            </a:r>
            <a:r>
              <a:rPr lang="zh-CN" altLang="zh-CN" sz="2800" b="1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噶尔丹</a:t>
            </a:r>
            <a:r>
              <a:rPr lang="zh-CN" altLang="en-US" sz="2800" b="1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叛乱</a:t>
            </a:r>
            <a:endParaRPr lang="zh-CN" altLang="en-U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3333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华康布丁体W12(P)" panose="040B0C00000000000000" pitchFamily="82" charset="-122"/>
              <a:ea typeface="华康布丁体W12(P)" panose="040B0C00000000000000" pitchFamily="82" charset="-122"/>
            </a:endParaRP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564904"/>
            <a:ext cx="3994239" cy="227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4716016" y="5157192"/>
            <a:ext cx="3441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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dirty="0">
                <a:latin typeface="Times New Roman" pitchFamily="18" charset="0"/>
                <a:ea typeface="黑体" pitchFamily="49" charset="-122"/>
              </a:rPr>
              <a:t>清</a:t>
            </a:r>
            <a:r>
              <a:rPr kumimoji="1" lang="en-US" altLang="zh-CN" sz="1800" dirty="0">
                <a:latin typeface="Times New Roman" pitchFamily="18" charset="0"/>
                <a:ea typeface="黑体" pitchFamily="49" charset="-122"/>
              </a:rPr>
              <a:t>·《</a:t>
            </a:r>
            <a:r>
              <a:rPr kumimoji="1" lang="zh-CN" altLang="en-US" sz="1800" dirty="0">
                <a:latin typeface="Times New Roman" pitchFamily="18" charset="0"/>
                <a:ea typeface="黑体" pitchFamily="49" charset="-122"/>
              </a:rPr>
              <a:t>平定准噶尔图</a:t>
            </a:r>
            <a:r>
              <a:rPr kumimoji="1" lang="en-US" altLang="zh-CN" sz="1800" dirty="0">
                <a:latin typeface="Times New Roman" pitchFamily="18" charset="0"/>
                <a:ea typeface="黑体" pitchFamily="49" charset="-122"/>
              </a:rPr>
              <a:t>》</a:t>
            </a:r>
            <a:r>
              <a:rPr kumimoji="1" lang="zh-CN" altLang="en-US" sz="1800" dirty="0">
                <a:latin typeface="Times New Roman" pitchFamily="18" charset="0"/>
                <a:ea typeface="黑体" pitchFamily="49" charset="-122"/>
              </a:rPr>
              <a:t>卷（局部）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0"/>
            <a:ext cx="296908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二、文武并进实国策</a:t>
            </a:r>
            <a:endParaRPr lang="en-US" altLang="zh-CN" sz="24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27" name="文本框 116741"/>
          <p:cNvSpPr txBox="1"/>
          <p:nvPr/>
        </p:nvSpPr>
        <p:spPr>
          <a:xfrm>
            <a:off x="1940224" y="4437112"/>
            <a:ext cx="615553" cy="2189812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>
              <a:buFont typeface="Wingdings" panose="05000000000000000000" pitchFamily="2" charset="2"/>
              <a:buNone/>
            </a:pP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7" name="图片 6" descr="474006352393748608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717032"/>
            <a:ext cx="2592288" cy="2129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46"/>
          <p:cNvGrpSpPr/>
          <p:nvPr/>
        </p:nvGrpSpPr>
        <p:grpSpPr>
          <a:xfrm>
            <a:off x="899592" y="1772816"/>
            <a:ext cx="1776389" cy="1156615"/>
            <a:chOff x="446862" y="2226391"/>
            <a:chExt cx="1776389" cy="867462"/>
          </a:xfrm>
        </p:grpSpPr>
        <p:pic>
          <p:nvPicPr>
            <p:cNvPr id="13" name="图片 12" descr="240421-1305300J91240-lp.jpg"/>
            <p:cNvPicPr>
              <a:picLocks noChangeAspect="1"/>
            </p:cNvPicPr>
            <p:nvPr/>
          </p:nvPicPr>
          <p:blipFill>
            <a:blip r:embed="rId4" cstate="print"/>
            <a:srcRect l="6000" t="8333" b="8333"/>
            <a:stretch>
              <a:fillRect/>
            </a:stretch>
          </p:blipFill>
          <p:spPr>
            <a:xfrm>
              <a:off x="446862" y="2226391"/>
              <a:ext cx="1776389" cy="86746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4720" y="2384213"/>
              <a:ext cx="81957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回部</a:t>
              </a:r>
            </a:p>
          </p:txBody>
        </p:sp>
      </p:grpSp>
      <p:sp>
        <p:nvSpPr>
          <p:cNvPr id="17" name="Line 7"/>
          <p:cNvSpPr>
            <a:spLocks noChangeShapeType="1"/>
          </p:cNvSpPr>
          <p:nvPr/>
        </p:nvSpPr>
        <p:spPr bwMode="auto">
          <a:xfrm>
            <a:off x="2771800" y="2348880"/>
            <a:ext cx="6477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Rectangle 1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3419872" y="1916832"/>
            <a:ext cx="267319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大小和卓叛乱</a:t>
            </a:r>
          </a:p>
        </p:txBody>
      </p:sp>
      <p:sp>
        <p:nvSpPr>
          <p:cNvPr id="19" name="Rectangle 12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092280" y="2708920"/>
            <a:ext cx="1584176" cy="83099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乾隆帝</a:t>
            </a:r>
          </a:p>
        </p:txBody>
      </p:sp>
      <p:sp>
        <p:nvSpPr>
          <p:cNvPr id="20" name="Rectangle 14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4211960" y="1340768"/>
            <a:ext cx="1800200" cy="73866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武力平定</a:t>
            </a:r>
          </a:p>
        </p:txBody>
      </p:sp>
      <p:sp>
        <p:nvSpPr>
          <p:cNvPr id="22" name="Rectangle 1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3275856" y="4149080"/>
            <a:ext cx="2531269" cy="138499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驻扎军队设置哨所</a:t>
            </a:r>
          </a:p>
        </p:txBody>
      </p:sp>
      <p:sp>
        <p:nvSpPr>
          <p:cNvPr id="23" name="Line 13"/>
          <p:cNvSpPr>
            <a:spLocks noChangeShapeType="1"/>
          </p:cNvSpPr>
          <p:nvPr/>
        </p:nvSpPr>
        <p:spPr bwMode="auto">
          <a:xfrm flipH="1" flipV="1">
            <a:off x="6084168" y="1916832"/>
            <a:ext cx="1134666" cy="10080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707904" y="3212976"/>
            <a:ext cx="5346284" cy="2625723"/>
            <a:chOff x="3707904" y="3212976"/>
            <a:chExt cx="5346284" cy="2625723"/>
          </a:xfrm>
        </p:grpSpPr>
        <p:sp>
          <p:nvSpPr>
            <p:cNvPr id="21" name="Rectangle 16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3707904" y="3212976"/>
              <a:ext cx="2880320" cy="738664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设置伊犁将军</a:t>
              </a:r>
            </a:p>
          </p:txBody>
        </p:sp>
        <p:pic>
          <p:nvPicPr>
            <p:cNvPr id="24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228183" y="3789040"/>
              <a:ext cx="2826005" cy="20496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Box 25"/>
          <p:cNvSpPr txBox="1"/>
          <p:nvPr/>
        </p:nvSpPr>
        <p:spPr>
          <a:xfrm>
            <a:off x="395536" y="836712"/>
            <a:ext cx="451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、挥“师”西北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新疆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0"/>
            <a:ext cx="296908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二、文武并进实国策</a:t>
            </a:r>
            <a:endParaRPr lang="en-US" altLang="zh-CN" sz="24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27" name="文本框 116741"/>
          <p:cNvSpPr txBox="1"/>
          <p:nvPr/>
        </p:nvSpPr>
        <p:spPr>
          <a:xfrm>
            <a:off x="1940224" y="4437112"/>
            <a:ext cx="615553" cy="2189812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>
              <a:buFont typeface="Wingdings" panose="05000000000000000000" pitchFamily="2" charset="2"/>
              <a:buNone/>
            </a:pP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7544" y="1772816"/>
            <a:ext cx="80645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669900"/>
              </a:buClr>
              <a:buSzPct val="80000"/>
              <a:buFont typeface="Wingdings" pitchFamily="2" charset="2"/>
              <a:buChar char="u"/>
            </a:pPr>
            <a:r>
              <a:rPr lang="zh-CN" altLang="en-US" sz="2400" b="1" dirty="0">
                <a:latin typeface="仿宋" pitchFamily="49" charset="-122"/>
                <a:ea typeface="仿宋" pitchFamily="49" charset="-122"/>
                <a:cs typeface="华文楷体"/>
              </a:rPr>
              <a:t>大小和卓“疟用其民，厚敛淫刑”</a:t>
            </a:r>
            <a:endParaRPr lang="en-US" altLang="zh-CN" sz="2400" b="1" dirty="0">
              <a:latin typeface="仿宋" pitchFamily="49" charset="-122"/>
              <a:ea typeface="仿宋" pitchFamily="49" charset="-122"/>
              <a:cs typeface="华文楷体"/>
            </a:endParaRPr>
          </a:p>
          <a:p>
            <a:pPr>
              <a:spcBef>
                <a:spcPct val="50000"/>
              </a:spcBef>
              <a:buClr>
                <a:srgbClr val="669900"/>
              </a:buClr>
              <a:buSzPct val="80000"/>
              <a:buFont typeface="Wingdings" pitchFamily="2" charset="2"/>
              <a:buChar char="u"/>
            </a:pPr>
            <a:endParaRPr lang="zh-CN" altLang="en-US" sz="2400" b="1" dirty="0">
              <a:latin typeface="仿宋" pitchFamily="49" charset="-122"/>
              <a:ea typeface="仿宋" pitchFamily="49" charset="-122"/>
              <a:cs typeface="华文楷体"/>
            </a:endParaRPr>
          </a:p>
          <a:p>
            <a:pPr>
              <a:spcBef>
                <a:spcPct val="50000"/>
              </a:spcBef>
              <a:buClr>
                <a:srgbClr val="669900"/>
              </a:buClr>
              <a:buSzPct val="80000"/>
              <a:buFont typeface="Wingdings" pitchFamily="2" charset="2"/>
              <a:buChar char="u"/>
            </a:pPr>
            <a:r>
              <a:rPr lang="zh-CN" altLang="en-US" sz="2400" b="1" dirty="0">
                <a:latin typeface="仿宋" pitchFamily="49" charset="-122"/>
                <a:ea typeface="仿宋" pitchFamily="49" charset="-122"/>
                <a:cs typeface="华文楷体"/>
              </a:rPr>
              <a:t>乾隆帝下令：此次进兵，只为擒拿大小和卓，维吾尔等族人民皆为无罪之人</a:t>
            </a:r>
            <a:endParaRPr lang="en-US" altLang="zh-CN" sz="2400" b="1" dirty="0">
              <a:latin typeface="仿宋" pitchFamily="49" charset="-122"/>
              <a:ea typeface="仿宋" pitchFamily="49" charset="-122"/>
              <a:cs typeface="华文楷体"/>
            </a:endParaRPr>
          </a:p>
          <a:p>
            <a:pPr>
              <a:spcBef>
                <a:spcPct val="50000"/>
              </a:spcBef>
              <a:buClr>
                <a:srgbClr val="669900"/>
              </a:buClr>
              <a:buSzPct val="80000"/>
              <a:buFont typeface="Wingdings" pitchFamily="2" charset="2"/>
              <a:buChar char="u"/>
            </a:pPr>
            <a:endParaRPr lang="zh-CN" altLang="en-US" sz="2400" b="1" dirty="0">
              <a:latin typeface="仿宋" pitchFamily="49" charset="-122"/>
              <a:ea typeface="仿宋" pitchFamily="49" charset="-122"/>
              <a:cs typeface="华文楷体"/>
            </a:endParaRPr>
          </a:p>
          <a:p>
            <a:pPr>
              <a:spcBef>
                <a:spcPct val="50000"/>
              </a:spcBef>
              <a:buClr>
                <a:srgbClr val="669900"/>
              </a:buClr>
              <a:buSzPct val="80000"/>
              <a:buFont typeface="Wingdings" pitchFamily="2" charset="2"/>
              <a:buChar char="u"/>
            </a:pPr>
            <a:r>
              <a:rPr lang="zh-CN" altLang="en-US" sz="2400" b="1" dirty="0">
                <a:latin typeface="仿宋" pitchFamily="49" charset="-122"/>
                <a:ea typeface="仿宋" pitchFamily="49" charset="-122"/>
                <a:cs typeface="华文楷体"/>
              </a:rPr>
              <a:t>村民扶老携幼，迎接清军，争献牛酒果品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755576" y="5118283"/>
            <a:ext cx="662463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CC"/>
                </a:solidFill>
                <a:latin typeface="仿宋" pitchFamily="49" charset="-122"/>
                <a:ea typeface="仿宋" pitchFamily="49" charset="-122"/>
                <a:cs typeface="华文楷体"/>
              </a:rPr>
              <a:t>结合材料与书本知识，</a:t>
            </a:r>
            <a:r>
              <a:rPr lang="zh-CN" altLang="en-US" sz="2400" b="1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  <a:cs typeface="华文楷体"/>
              </a:rPr>
              <a:t>概括</a:t>
            </a:r>
            <a:r>
              <a:rPr lang="zh-CN" altLang="en-US" sz="2400" b="1" dirty="0">
                <a:solidFill>
                  <a:srgbClr val="0000CC"/>
                </a:solidFill>
                <a:latin typeface="仿宋" pitchFamily="49" charset="-122"/>
                <a:ea typeface="仿宋" pitchFamily="49" charset="-122"/>
                <a:cs typeface="华文楷体"/>
              </a:rPr>
              <a:t>清军取得平定大小和卓叛乱的胜利的原因？给我们什么启示？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39552" y="1757759"/>
            <a:ext cx="7632848" cy="46166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大小和卓实行残暴统治，激起人民不满。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67544" y="4077072"/>
            <a:ext cx="7704856" cy="83099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维吾尔族人民的支持，符合历史发展趋势。</a:t>
            </a:r>
            <a:endParaRPr lang="en-US" altLang="zh-CN" sz="24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endParaRPr lang="zh-CN" altLang="en-US" sz="24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67544" y="2924944"/>
            <a:ext cx="7704856" cy="83099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清政府采用正确的平叛策略，不滥杀无辜百姓，顺应民心。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331640" y="5858108"/>
            <a:ext cx="84530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得民心者得天下；维护国家统一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552" y="1268760"/>
            <a:ext cx="793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205BB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b="1" dirty="0">
                <a:solidFill>
                  <a:srgbClr val="1205BB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b="1" dirty="0">
                <a:solidFill>
                  <a:srgbClr val="1205BB"/>
                </a:solidFill>
                <a:latin typeface="楷体" pitchFamily="49" charset="-122"/>
                <a:ea typeface="楷体" pitchFamily="49" charset="-122"/>
              </a:rPr>
              <a:t>）乾隆平定大小和卓叛乱，设伊犁将军，哨所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504" y="692696"/>
            <a:ext cx="451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、挥“师”西北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新疆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16" grpId="0" animBg="1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0"/>
            <a:ext cx="296908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二、文武并进实国策</a:t>
            </a:r>
            <a:endParaRPr lang="en-US" altLang="zh-CN" sz="24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27" name="文本框 116741"/>
          <p:cNvSpPr txBox="1"/>
          <p:nvPr/>
        </p:nvSpPr>
        <p:spPr>
          <a:xfrm>
            <a:off x="1940224" y="4437112"/>
            <a:ext cx="615553" cy="2189812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>
              <a:buFont typeface="Wingdings" panose="05000000000000000000" pitchFamily="2" charset="2"/>
              <a:buNone/>
            </a:pP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484784"/>
            <a:ext cx="3972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508B8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b="1" dirty="0">
                <a:solidFill>
                  <a:srgbClr val="1508B8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800" b="1" dirty="0">
                <a:solidFill>
                  <a:srgbClr val="1508B8"/>
                </a:solidFill>
                <a:latin typeface="楷体" pitchFamily="49" charset="-122"/>
                <a:ea typeface="楷体" pitchFamily="49" charset="-122"/>
              </a:rPr>
              <a:t>）土尔扈特回归祖国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903245" y="2420888"/>
            <a:ext cx="1660975" cy="930292"/>
            <a:chOff x="3653" y="187402"/>
            <a:chExt cx="1660975" cy="930292"/>
          </a:xfrm>
        </p:grpSpPr>
        <p:sp>
          <p:nvSpPr>
            <p:cNvPr id="36" name="圆角矩形 35"/>
            <p:cNvSpPr/>
            <p:nvPr/>
          </p:nvSpPr>
          <p:spPr>
            <a:xfrm>
              <a:off x="3653" y="187402"/>
              <a:ext cx="1660975" cy="9302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圆角矩形 4"/>
            <p:cNvSpPr/>
            <p:nvPr/>
          </p:nvSpPr>
          <p:spPr>
            <a:xfrm>
              <a:off x="3653" y="187402"/>
              <a:ext cx="1660975" cy="6201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91440" numCol="1" spcCol="1270" anchor="t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1" kern="1200" dirty="0">
                  <a:solidFill>
                    <a:schemeClr val="tx1"/>
                  </a:solidFill>
                </a:rPr>
                <a:t>起因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243444" y="3041083"/>
            <a:ext cx="1660975" cy="3069000"/>
            <a:chOff x="343852" y="807597"/>
            <a:chExt cx="1660975" cy="3069000"/>
          </a:xfrm>
        </p:grpSpPr>
        <p:sp>
          <p:nvSpPr>
            <p:cNvPr id="34" name="圆角矩形 33"/>
            <p:cNvSpPr/>
            <p:nvPr/>
          </p:nvSpPr>
          <p:spPr>
            <a:xfrm>
              <a:off x="343852" y="807597"/>
              <a:ext cx="1660975" cy="30690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圆角矩形 6"/>
            <p:cNvSpPr/>
            <p:nvPr/>
          </p:nvSpPr>
          <p:spPr>
            <a:xfrm>
              <a:off x="392500" y="856245"/>
              <a:ext cx="1563679" cy="29717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2000" b="1" kern="1200" dirty="0"/>
                <a:t>不堪忍受沙皇俄国的</a:t>
              </a:r>
              <a:r>
                <a:rPr lang="zh-CN" altLang="en-US" sz="2000" b="1" kern="1200" dirty="0">
                  <a:solidFill>
                    <a:srgbClr val="C00000"/>
                  </a:solidFill>
                </a:rPr>
                <a:t>控制</a:t>
              </a:r>
              <a:r>
                <a:rPr lang="zh-CN" altLang="en-US" sz="2000" b="1" kern="1200" dirty="0"/>
                <a:t>和</a:t>
              </a:r>
              <a:r>
                <a:rPr lang="zh-CN" altLang="en-US" sz="2000" b="1" kern="1200" dirty="0">
                  <a:solidFill>
                    <a:srgbClr val="C00000"/>
                  </a:solidFill>
                </a:rPr>
                <a:t>压迫</a:t>
              </a:r>
              <a:r>
                <a:rPr lang="zh-CN" altLang="en-US" sz="2000" b="1" kern="1200" dirty="0"/>
                <a:t>。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816018" y="2524218"/>
            <a:ext cx="533811" cy="413534"/>
            <a:chOff x="1916426" y="290732"/>
            <a:chExt cx="533811" cy="413534"/>
          </a:xfrm>
        </p:grpSpPr>
        <p:sp>
          <p:nvSpPr>
            <p:cNvPr id="32" name="右箭头 31"/>
            <p:cNvSpPr/>
            <p:nvPr/>
          </p:nvSpPr>
          <p:spPr>
            <a:xfrm>
              <a:off x="1916426" y="290732"/>
              <a:ext cx="533811" cy="41353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右箭头 8"/>
            <p:cNvSpPr/>
            <p:nvPr/>
          </p:nvSpPr>
          <p:spPr>
            <a:xfrm>
              <a:off x="1916426" y="373439"/>
              <a:ext cx="409751" cy="2481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600" kern="120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571412" y="2420888"/>
            <a:ext cx="1660975" cy="930292"/>
            <a:chOff x="2671820" y="187402"/>
            <a:chExt cx="1660975" cy="930292"/>
          </a:xfrm>
        </p:grpSpPr>
        <p:sp>
          <p:nvSpPr>
            <p:cNvPr id="30" name="圆角矩形 29"/>
            <p:cNvSpPr/>
            <p:nvPr/>
          </p:nvSpPr>
          <p:spPr>
            <a:xfrm>
              <a:off x="2671820" y="187402"/>
              <a:ext cx="1660975" cy="9302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圆角矩形 10"/>
            <p:cNvSpPr/>
            <p:nvPr/>
          </p:nvSpPr>
          <p:spPr>
            <a:xfrm>
              <a:off x="2671820" y="187402"/>
              <a:ext cx="1660975" cy="6201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91440" numCol="1" spcCol="1270" anchor="t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1" kern="1200" dirty="0">
                  <a:solidFill>
                    <a:schemeClr val="tx1"/>
                  </a:solidFill>
                </a:rPr>
                <a:t>经过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911612" y="3041083"/>
            <a:ext cx="1660975" cy="3069000"/>
            <a:chOff x="3012020" y="807597"/>
            <a:chExt cx="1660975" cy="3069000"/>
          </a:xfrm>
        </p:grpSpPr>
        <p:sp>
          <p:nvSpPr>
            <p:cNvPr id="28" name="圆角矩形 27"/>
            <p:cNvSpPr/>
            <p:nvPr/>
          </p:nvSpPr>
          <p:spPr>
            <a:xfrm>
              <a:off x="3012020" y="807597"/>
              <a:ext cx="1660975" cy="30690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圆角矩形 12"/>
            <p:cNvSpPr/>
            <p:nvPr/>
          </p:nvSpPr>
          <p:spPr>
            <a:xfrm>
              <a:off x="3060668" y="856245"/>
              <a:ext cx="1563679" cy="29717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zh-CN" sz="2000" b="1" kern="1200" dirty="0"/>
                <a:t>在首领</a:t>
              </a:r>
              <a:r>
                <a:rPr lang="zh-CN" altLang="zh-CN" sz="2000" b="1" kern="1200" dirty="0">
                  <a:solidFill>
                    <a:srgbClr val="C00000"/>
                  </a:solidFill>
                </a:rPr>
                <a:t>渥巴锡</a:t>
              </a:r>
              <a:r>
                <a:rPr lang="zh-CN" altLang="zh-CN" sz="2000" b="1" kern="1200" dirty="0"/>
                <a:t>的领导下，战胜重重困难，返回新疆，得到了清政府的妥善安置。</a:t>
              </a:r>
              <a:endParaRPr lang="zh-CN" altLang="en-US" sz="2000" b="1" kern="12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484185" y="2524218"/>
            <a:ext cx="533811" cy="413534"/>
            <a:chOff x="4584593" y="290732"/>
            <a:chExt cx="533811" cy="413534"/>
          </a:xfrm>
        </p:grpSpPr>
        <p:sp>
          <p:nvSpPr>
            <p:cNvPr id="25" name="右箭头 24"/>
            <p:cNvSpPr/>
            <p:nvPr/>
          </p:nvSpPr>
          <p:spPr>
            <a:xfrm>
              <a:off x="4584593" y="290732"/>
              <a:ext cx="533811" cy="41353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右箭头 14"/>
            <p:cNvSpPr/>
            <p:nvPr/>
          </p:nvSpPr>
          <p:spPr>
            <a:xfrm>
              <a:off x="4584593" y="373439"/>
              <a:ext cx="409751" cy="2481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600" kern="120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239579" y="2420888"/>
            <a:ext cx="1660975" cy="930292"/>
            <a:chOff x="5339987" y="187402"/>
            <a:chExt cx="1660975" cy="930292"/>
          </a:xfrm>
        </p:grpSpPr>
        <p:sp>
          <p:nvSpPr>
            <p:cNvPr id="23" name="圆角矩形 22"/>
            <p:cNvSpPr/>
            <p:nvPr/>
          </p:nvSpPr>
          <p:spPr>
            <a:xfrm>
              <a:off x="5339987" y="187402"/>
              <a:ext cx="1660975" cy="9302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圆角矩形 16"/>
            <p:cNvSpPr/>
            <p:nvPr/>
          </p:nvSpPr>
          <p:spPr>
            <a:xfrm>
              <a:off x="5339987" y="187402"/>
              <a:ext cx="1660975" cy="6201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91440" numCol="1" spcCol="1270" anchor="t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1" kern="1200" dirty="0">
                  <a:solidFill>
                    <a:schemeClr val="tx1"/>
                  </a:solidFill>
                </a:rPr>
                <a:t>意义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579779" y="3041083"/>
            <a:ext cx="1660975" cy="3069000"/>
            <a:chOff x="5680187" y="807597"/>
            <a:chExt cx="1660975" cy="3069000"/>
          </a:xfrm>
        </p:grpSpPr>
        <p:sp>
          <p:nvSpPr>
            <p:cNvPr id="21" name="圆角矩形 20"/>
            <p:cNvSpPr/>
            <p:nvPr/>
          </p:nvSpPr>
          <p:spPr>
            <a:xfrm>
              <a:off x="5680187" y="807597"/>
              <a:ext cx="1660975" cy="30690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圆角矩形 18"/>
            <p:cNvSpPr/>
            <p:nvPr/>
          </p:nvSpPr>
          <p:spPr>
            <a:xfrm>
              <a:off x="5728835" y="856245"/>
              <a:ext cx="1563679" cy="29717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2000" b="1" kern="1200" dirty="0"/>
                <a:t>为</a:t>
              </a:r>
              <a:r>
                <a:rPr lang="zh-CN" altLang="en-US" sz="2000" b="1" kern="1200" dirty="0">
                  <a:solidFill>
                    <a:srgbClr val="C00000"/>
                  </a:solidFill>
                </a:rPr>
                <a:t>多民族国家</a:t>
              </a:r>
              <a:r>
                <a:rPr lang="zh-CN" altLang="en-US" sz="2000" b="1" kern="1200" dirty="0"/>
                <a:t>的巩固和发展谱写了光辉的篇章</a:t>
              </a:r>
              <a:r>
                <a:rPr lang="zh-CN" altLang="en-US" sz="1700" b="1" kern="1200" dirty="0"/>
                <a:t>。</a:t>
              </a:r>
            </a:p>
          </p:txBody>
        </p:sp>
      </p:grpSp>
      <p:pic>
        <p:nvPicPr>
          <p:cNvPr id="38" name="图片 37" descr="tim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0766" y="3429000"/>
            <a:ext cx="2497098" cy="2840311"/>
          </a:xfrm>
          <a:prstGeom prst="rect">
            <a:avLst/>
          </a:prstGeom>
        </p:spPr>
      </p:pic>
      <p:pic>
        <p:nvPicPr>
          <p:cNvPr id="39" name="图片 38" descr="tim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3928" y="3501008"/>
            <a:ext cx="3960440" cy="278981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7504" y="692696"/>
            <a:ext cx="451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、挥“师”西北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新疆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0"/>
            <a:ext cx="296908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二、文武并进实国策</a:t>
            </a:r>
            <a:endParaRPr lang="en-US" altLang="zh-CN" sz="24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536" y="836712"/>
            <a:ext cx="45111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、战和“两”顾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东北</a:t>
            </a:r>
            <a:endParaRPr lang="en-US" altLang="zh-CN" sz="32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800" b="1" dirty="0">
                <a:solidFill>
                  <a:srgbClr val="1508B8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b="1" dirty="0">
                <a:solidFill>
                  <a:srgbClr val="1508B8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b="1" dirty="0">
                <a:solidFill>
                  <a:srgbClr val="1508B8"/>
                </a:solidFill>
                <a:latin typeface="楷体" pitchFamily="49" charset="-122"/>
                <a:ea typeface="楷体" pitchFamily="49" charset="-122"/>
              </a:rPr>
              <a:t>）雅克萨之战</a:t>
            </a:r>
            <a:endParaRPr lang="zh-CN" altLang="en-US" sz="28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7" name="文本框 116741"/>
          <p:cNvSpPr txBox="1"/>
          <p:nvPr/>
        </p:nvSpPr>
        <p:spPr>
          <a:xfrm>
            <a:off x="1940224" y="4437112"/>
            <a:ext cx="615553" cy="2189812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>
              <a:buFont typeface="Wingdings" panose="05000000000000000000" pitchFamily="2" charset="2"/>
              <a:buNone/>
            </a:pP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539552" y="2348880"/>
            <a:ext cx="4536738" cy="3672408"/>
            <a:chOff x="1422" y="336"/>
            <a:chExt cx="4089" cy="3306"/>
          </a:xfrm>
        </p:grpSpPr>
        <p:pic>
          <p:nvPicPr>
            <p:cNvPr id="12" name="Picture 2" descr="3"/>
            <p:cNvPicPr>
              <a:picLocks noChangeAspect="1" noChangeArrowheads="1"/>
            </p:cNvPicPr>
            <p:nvPr/>
          </p:nvPicPr>
          <p:blipFill>
            <a:blip r:embed="rId3" cstate="print"/>
            <a:srcRect l="2080" t="6073" r="6073" b="6073"/>
            <a:stretch>
              <a:fillRect/>
            </a:stretch>
          </p:blipFill>
          <p:spPr bwMode="auto">
            <a:xfrm>
              <a:off x="1422" y="336"/>
              <a:ext cx="4089" cy="3306"/>
            </a:xfrm>
            <a:prstGeom prst="rect">
              <a:avLst/>
            </a:prstGeom>
            <a:noFill/>
            <a:ln w="57150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3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22" y="336"/>
              <a:ext cx="120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Oval 4"/>
          <p:cNvSpPr>
            <a:spLocks noChangeArrowheads="1"/>
          </p:cNvSpPr>
          <p:nvPr/>
        </p:nvSpPr>
        <p:spPr bwMode="auto">
          <a:xfrm>
            <a:off x="2555776" y="4005064"/>
            <a:ext cx="1143000" cy="3048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kumimoji="1" lang="zh-CN" altLang="en-US" sz="2400" b="1" dirty="0">
                <a:solidFill>
                  <a:srgbClr val="FF3300"/>
                </a:solidFill>
                <a:latin typeface="楷体_GB2312" charset="-122"/>
                <a:ea typeface="楷体_GB2312" charset="-122"/>
              </a:rPr>
              <a:t>雅克萨</a:t>
            </a:r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1691680" y="4221088"/>
            <a:ext cx="990600" cy="3048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kumimoji="1" lang="zh-CN" altLang="en-US" sz="2400" b="1" dirty="0">
                <a:solidFill>
                  <a:srgbClr val="FF3300"/>
                </a:solidFill>
                <a:latin typeface="楷体_GB2312" charset="-122"/>
                <a:ea typeface="楷体_GB2312" charset="-122"/>
              </a:rPr>
              <a:t>尼布楚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52120" y="1196752"/>
            <a:ext cx="2971800" cy="3810635"/>
          </a:xfrm>
          <a:prstGeom prst="ellipse">
            <a:avLst/>
          </a:prstGeom>
        </p:spPr>
      </p:pic>
      <p:sp>
        <p:nvSpPr>
          <p:cNvPr id="17" name="文本框 4"/>
          <p:cNvSpPr txBox="1">
            <a:spLocks noChangeArrowheads="1"/>
          </p:cNvSpPr>
          <p:nvPr/>
        </p:nvSpPr>
        <p:spPr bwMode="auto">
          <a:xfrm>
            <a:off x="5399584" y="5661248"/>
            <a:ext cx="3744416" cy="523220"/>
          </a:xfrm>
          <a:prstGeom prst="rect">
            <a:avLst/>
          </a:prstGeom>
          <a:solidFill>
            <a:srgbClr val="FFFF00"/>
          </a:solidFill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康熙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sym typeface="宋体" pitchFamily="2" charset="-122"/>
              </a:rPr>
              <a:t>帝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sym typeface="宋体" pitchFamily="2" charset="-122"/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sym typeface="宋体" pitchFamily="2" charset="-122"/>
              </a:rPr>
              <a:t>次进攻雅克萨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0"/>
            <a:ext cx="296908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二、文武并进实国策</a:t>
            </a:r>
            <a:endParaRPr lang="en-US" altLang="zh-CN" sz="24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536" y="836712"/>
            <a:ext cx="49231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、战和“两”顾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东北</a:t>
            </a:r>
            <a:endParaRPr lang="en-US" altLang="zh-CN" sz="32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800" b="1" dirty="0">
                <a:solidFill>
                  <a:srgbClr val="1508B8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b="1" dirty="0">
                <a:solidFill>
                  <a:srgbClr val="1508B8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b="1" dirty="0">
                <a:solidFill>
                  <a:srgbClr val="1508B8"/>
                </a:solidFill>
                <a:latin typeface="楷体" pitchFamily="49" charset="-122"/>
                <a:ea typeface="楷体" pitchFamily="49" charset="-122"/>
              </a:rPr>
              <a:t>）中俄</a:t>
            </a:r>
            <a:r>
              <a:rPr lang="en-US" altLang="zh-CN" sz="2800" b="1" dirty="0">
                <a:solidFill>
                  <a:srgbClr val="1508B8"/>
                </a:solidFill>
                <a:latin typeface="楷体" pitchFamily="49" charset="-122"/>
                <a:ea typeface="楷体" pitchFamily="49" charset="-122"/>
              </a:rPr>
              <a:t>《</a:t>
            </a:r>
            <a:r>
              <a:rPr lang="zh-CN" altLang="en-US" sz="2800" b="1" dirty="0">
                <a:solidFill>
                  <a:srgbClr val="1508B8"/>
                </a:solidFill>
                <a:latin typeface="楷体" pitchFamily="49" charset="-122"/>
                <a:ea typeface="楷体" pitchFamily="49" charset="-122"/>
              </a:rPr>
              <a:t>尼布楚条约</a:t>
            </a:r>
            <a:r>
              <a:rPr lang="en-US" altLang="zh-CN" sz="2800" b="1" dirty="0">
                <a:solidFill>
                  <a:srgbClr val="1508B8"/>
                </a:solidFill>
                <a:latin typeface="楷体" pitchFamily="49" charset="-122"/>
                <a:ea typeface="楷体" pitchFamily="49" charset="-122"/>
              </a:rPr>
              <a:t>》</a:t>
            </a:r>
            <a:endParaRPr lang="zh-CN" altLang="en-US" sz="28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7" name="文本框 116741"/>
          <p:cNvSpPr txBox="1"/>
          <p:nvPr/>
        </p:nvSpPr>
        <p:spPr>
          <a:xfrm>
            <a:off x="1940224" y="4437112"/>
            <a:ext cx="615553" cy="2189812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>
              <a:buFont typeface="Wingdings" panose="05000000000000000000" pitchFamily="2" charset="2"/>
              <a:buNone/>
            </a:pP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18" name="组合 50185"/>
          <p:cNvGrpSpPr>
            <a:grpSpLocks/>
          </p:cNvGrpSpPr>
          <p:nvPr/>
        </p:nvGrpSpPr>
        <p:grpSpPr bwMode="auto">
          <a:xfrm>
            <a:off x="1763688" y="2420888"/>
            <a:ext cx="5618956" cy="3753674"/>
            <a:chOff x="96" y="528"/>
            <a:chExt cx="5568" cy="3805"/>
          </a:xfrm>
        </p:grpSpPr>
        <p:pic>
          <p:nvPicPr>
            <p:cNvPr id="19" name="图片 50177" descr="中俄尼布楚条约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6" y="528"/>
              <a:ext cx="5568" cy="3312"/>
            </a:xfrm>
            <a:prstGeom prst="rect">
              <a:avLst/>
            </a:prstGeom>
            <a:noFill/>
            <a:ln w="57150">
              <a:solidFill>
                <a:srgbClr val="800000"/>
              </a:solidFill>
              <a:miter lim="800000"/>
              <a:headEnd/>
              <a:tailEnd/>
            </a:ln>
          </p:spPr>
        </p:pic>
        <p:sp>
          <p:nvSpPr>
            <p:cNvPr id="20" name="文本框 50178"/>
            <p:cNvSpPr txBox="1">
              <a:spLocks noChangeArrowheads="1"/>
            </p:cNvSpPr>
            <p:nvPr/>
          </p:nvSpPr>
          <p:spPr bwMode="auto">
            <a:xfrm>
              <a:off x="524" y="3959"/>
              <a:ext cx="4923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latin typeface="Times New Roman" pitchFamily="18" charset="0"/>
                  <a:ea typeface="楷体_GB2312" charset="-122"/>
                </a:rPr>
                <a:t>《</a:t>
              </a:r>
              <a:r>
                <a:rPr lang="zh-CN" altLang="en-US" b="1" dirty="0">
                  <a:latin typeface="Times New Roman" pitchFamily="18" charset="0"/>
                  <a:ea typeface="楷体_GB2312" charset="-122"/>
                </a:rPr>
                <a:t>尼布楚条约</a:t>
              </a:r>
              <a:r>
                <a:rPr lang="en-US" altLang="zh-CN" b="1" dirty="0">
                  <a:latin typeface="Times New Roman" pitchFamily="18" charset="0"/>
                  <a:ea typeface="楷体_GB2312" charset="-122"/>
                </a:rPr>
                <a:t>》</a:t>
              </a:r>
              <a:r>
                <a:rPr lang="zh-CN" altLang="en-US" b="1" dirty="0">
                  <a:latin typeface="Times New Roman" pitchFamily="18" charset="0"/>
                  <a:ea typeface="楷体_GB2312" charset="-122"/>
                </a:rPr>
                <a:t>（</a:t>
              </a:r>
              <a:r>
                <a:rPr lang="en-US" altLang="zh-CN" b="1" dirty="0">
                  <a:latin typeface="Times New Roman" pitchFamily="18" charset="0"/>
                  <a:ea typeface="楷体_GB2312" charset="-122"/>
                </a:rPr>
                <a:t>1689</a:t>
              </a:r>
              <a:r>
                <a:rPr lang="zh-CN" altLang="en-US" b="1" dirty="0">
                  <a:latin typeface="Times New Roman" pitchFamily="18" charset="0"/>
                  <a:ea typeface="楷体_GB2312" charset="-122"/>
                </a:rPr>
                <a:t>年）中俄边界示意图</a:t>
              </a: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1763688" y="2420888"/>
            <a:ext cx="4536504" cy="2389361"/>
            <a:chOff x="240" y="322"/>
            <a:chExt cx="4224" cy="2366"/>
          </a:xfrm>
        </p:grpSpPr>
        <p:sp>
          <p:nvSpPr>
            <p:cNvPr id="23" name="任意多边形 50182"/>
            <p:cNvSpPr>
              <a:spLocks noChangeArrowheads="1"/>
            </p:cNvSpPr>
            <p:nvPr/>
          </p:nvSpPr>
          <p:spPr bwMode="auto">
            <a:xfrm>
              <a:off x="240" y="1392"/>
              <a:ext cx="1392" cy="1296"/>
            </a:xfrm>
            <a:custGeom>
              <a:avLst/>
              <a:gdLst/>
              <a:ahLst/>
              <a:cxnLst>
                <a:cxn ang="0">
                  <a:pos x="0" y="1296"/>
                </a:cxn>
                <a:cxn ang="0">
                  <a:pos x="415" y="1056"/>
                </a:cxn>
                <a:cxn ang="0">
                  <a:pos x="624" y="1104"/>
                </a:cxn>
                <a:cxn ang="0">
                  <a:pos x="768" y="1017"/>
                </a:cxn>
                <a:cxn ang="0">
                  <a:pos x="1008" y="1104"/>
                </a:cxn>
                <a:cxn ang="0">
                  <a:pos x="1200" y="873"/>
                </a:cxn>
                <a:cxn ang="0">
                  <a:pos x="1248" y="672"/>
                </a:cxn>
                <a:cxn ang="0">
                  <a:pos x="1392" y="288"/>
                </a:cxn>
                <a:cxn ang="0">
                  <a:pos x="1248" y="240"/>
                </a:cxn>
                <a:cxn ang="0">
                  <a:pos x="1392" y="0"/>
                </a:cxn>
              </a:cxnLst>
              <a:rect l="0" t="0" r="r" b="b"/>
              <a:pathLst>
                <a:path w="1392" h="1296">
                  <a:moveTo>
                    <a:pt x="0" y="1296"/>
                  </a:moveTo>
                  <a:cubicBezTo>
                    <a:pt x="69" y="1256"/>
                    <a:pt x="311" y="1088"/>
                    <a:pt x="415" y="1056"/>
                  </a:cubicBezTo>
                  <a:cubicBezTo>
                    <a:pt x="519" y="1024"/>
                    <a:pt x="565" y="1110"/>
                    <a:pt x="624" y="1104"/>
                  </a:cubicBezTo>
                  <a:cubicBezTo>
                    <a:pt x="683" y="1098"/>
                    <a:pt x="704" y="1017"/>
                    <a:pt x="768" y="1017"/>
                  </a:cubicBezTo>
                  <a:cubicBezTo>
                    <a:pt x="832" y="1017"/>
                    <a:pt x="936" y="1128"/>
                    <a:pt x="1008" y="1104"/>
                  </a:cubicBezTo>
                  <a:cubicBezTo>
                    <a:pt x="1080" y="1080"/>
                    <a:pt x="1160" y="945"/>
                    <a:pt x="1200" y="873"/>
                  </a:cubicBezTo>
                  <a:cubicBezTo>
                    <a:pt x="1240" y="801"/>
                    <a:pt x="1216" y="769"/>
                    <a:pt x="1248" y="672"/>
                  </a:cubicBezTo>
                  <a:cubicBezTo>
                    <a:pt x="1280" y="575"/>
                    <a:pt x="1392" y="360"/>
                    <a:pt x="1392" y="288"/>
                  </a:cubicBezTo>
                  <a:cubicBezTo>
                    <a:pt x="1392" y="216"/>
                    <a:pt x="1248" y="288"/>
                    <a:pt x="1248" y="240"/>
                  </a:cubicBezTo>
                  <a:cubicBezTo>
                    <a:pt x="1248" y="192"/>
                    <a:pt x="1360" y="40"/>
                    <a:pt x="1392" y="0"/>
                  </a:cubicBezTo>
                </a:path>
              </a:pathLst>
            </a:custGeom>
            <a:noFill/>
            <a:ln w="5715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任意多边形 50183"/>
            <p:cNvSpPr>
              <a:spLocks noChangeArrowheads="1"/>
            </p:cNvSpPr>
            <p:nvPr/>
          </p:nvSpPr>
          <p:spPr bwMode="auto">
            <a:xfrm>
              <a:off x="1296" y="322"/>
              <a:ext cx="3168" cy="1214"/>
            </a:xfrm>
            <a:custGeom>
              <a:avLst/>
              <a:gdLst/>
              <a:ahLst/>
              <a:cxnLst>
                <a:cxn ang="0">
                  <a:pos x="0" y="1214"/>
                </a:cxn>
                <a:cxn ang="0">
                  <a:pos x="48" y="974"/>
                </a:cxn>
                <a:cxn ang="0">
                  <a:pos x="288" y="830"/>
                </a:cxn>
                <a:cxn ang="0">
                  <a:pos x="672" y="590"/>
                </a:cxn>
                <a:cxn ang="0">
                  <a:pos x="768" y="350"/>
                </a:cxn>
                <a:cxn ang="0">
                  <a:pos x="960" y="398"/>
                </a:cxn>
                <a:cxn ang="0">
                  <a:pos x="1060" y="385"/>
                </a:cxn>
                <a:cxn ang="0">
                  <a:pos x="1248" y="302"/>
                </a:cxn>
                <a:cxn ang="0">
                  <a:pos x="1344" y="350"/>
                </a:cxn>
                <a:cxn ang="0">
                  <a:pos x="1584" y="254"/>
                </a:cxn>
                <a:cxn ang="0">
                  <a:pos x="1824" y="350"/>
                </a:cxn>
                <a:cxn ang="0">
                  <a:pos x="1649" y="594"/>
                </a:cxn>
                <a:cxn ang="0">
                  <a:pos x="1859" y="594"/>
                </a:cxn>
                <a:cxn ang="0">
                  <a:pos x="1924" y="699"/>
                </a:cxn>
                <a:cxn ang="0">
                  <a:pos x="2160" y="590"/>
                </a:cxn>
                <a:cxn ang="0">
                  <a:pos x="2304" y="542"/>
                </a:cxn>
                <a:cxn ang="0">
                  <a:pos x="2496" y="254"/>
                </a:cxn>
                <a:cxn ang="0">
                  <a:pos x="2487" y="123"/>
                </a:cxn>
                <a:cxn ang="0">
                  <a:pos x="2684" y="18"/>
                </a:cxn>
                <a:cxn ang="0">
                  <a:pos x="2976" y="14"/>
                </a:cxn>
                <a:cxn ang="0">
                  <a:pos x="3168" y="62"/>
                </a:cxn>
              </a:cxnLst>
              <a:rect l="0" t="0" r="r" b="b"/>
              <a:pathLst>
                <a:path w="3168" h="1214">
                  <a:moveTo>
                    <a:pt x="0" y="1214"/>
                  </a:moveTo>
                  <a:cubicBezTo>
                    <a:pt x="0" y="1126"/>
                    <a:pt x="0" y="1038"/>
                    <a:pt x="48" y="974"/>
                  </a:cubicBezTo>
                  <a:cubicBezTo>
                    <a:pt x="96" y="910"/>
                    <a:pt x="184" y="894"/>
                    <a:pt x="288" y="830"/>
                  </a:cubicBezTo>
                  <a:cubicBezTo>
                    <a:pt x="392" y="766"/>
                    <a:pt x="592" y="670"/>
                    <a:pt x="672" y="590"/>
                  </a:cubicBezTo>
                  <a:cubicBezTo>
                    <a:pt x="752" y="510"/>
                    <a:pt x="720" y="382"/>
                    <a:pt x="768" y="350"/>
                  </a:cubicBezTo>
                  <a:cubicBezTo>
                    <a:pt x="816" y="318"/>
                    <a:pt x="911" y="392"/>
                    <a:pt x="960" y="398"/>
                  </a:cubicBezTo>
                  <a:cubicBezTo>
                    <a:pt x="1009" y="404"/>
                    <a:pt x="1012" y="401"/>
                    <a:pt x="1060" y="385"/>
                  </a:cubicBezTo>
                  <a:cubicBezTo>
                    <a:pt x="1108" y="369"/>
                    <a:pt x="1201" y="308"/>
                    <a:pt x="1248" y="302"/>
                  </a:cubicBezTo>
                  <a:cubicBezTo>
                    <a:pt x="1295" y="296"/>
                    <a:pt x="1288" y="358"/>
                    <a:pt x="1344" y="350"/>
                  </a:cubicBezTo>
                  <a:cubicBezTo>
                    <a:pt x="1400" y="342"/>
                    <a:pt x="1504" y="254"/>
                    <a:pt x="1584" y="254"/>
                  </a:cubicBezTo>
                  <a:cubicBezTo>
                    <a:pt x="1664" y="254"/>
                    <a:pt x="1813" y="293"/>
                    <a:pt x="1824" y="350"/>
                  </a:cubicBezTo>
                  <a:cubicBezTo>
                    <a:pt x="1835" y="407"/>
                    <a:pt x="1643" y="553"/>
                    <a:pt x="1649" y="594"/>
                  </a:cubicBezTo>
                  <a:cubicBezTo>
                    <a:pt x="1655" y="635"/>
                    <a:pt x="1813" y="576"/>
                    <a:pt x="1859" y="594"/>
                  </a:cubicBezTo>
                  <a:cubicBezTo>
                    <a:pt x="1905" y="612"/>
                    <a:pt x="1874" y="700"/>
                    <a:pt x="1924" y="699"/>
                  </a:cubicBezTo>
                  <a:cubicBezTo>
                    <a:pt x="1974" y="698"/>
                    <a:pt x="2097" y="616"/>
                    <a:pt x="2160" y="590"/>
                  </a:cubicBezTo>
                  <a:cubicBezTo>
                    <a:pt x="2223" y="564"/>
                    <a:pt x="2248" y="598"/>
                    <a:pt x="2304" y="542"/>
                  </a:cubicBezTo>
                  <a:cubicBezTo>
                    <a:pt x="2360" y="486"/>
                    <a:pt x="2466" y="324"/>
                    <a:pt x="2496" y="254"/>
                  </a:cubicBezTo>
                  <a:cubicBezTo>
                    <a:pt x="2526" y="184"/>
                    <a:pt x="2456" y="162"/>
                    <a:pt x="2487" y="123"/>
                  </a:cubicBezTo>
                  <a:cubicBezTo>
                    <a:pt x="2518" y="84"/>
                    <a:pt x="2603" y="36"/>
                    <a:pt x="2684" y="18"/>
                  </a:cubicBezTo>
                  <a:cubicBezTo>
                    <a:pt x="2765" y="0"/>
                    <a:pt x="2895" y="7"/>
                    <a:pt x="2976" y="14"/>
                  </a:cubicBezTo>
                  <a:cubicBezTo>
                    <a:pt x="3057" y="21"/>
                    <a:pt x="3108" y="42"/>
                    <a:pt x="3168" y="62"/>
                  </a:cubicBezTo>
                </a:path>
              </a:pathLst>
            </a:custGeom>
            <a:noFill/>
            <a:ln w="5715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任意多边形 50184"/>
            <p:cNvSpPr>
              <a:spLocks noChangeArrowheads="1"/>
            </p:cNvSpPr>
            <p:nvPr/>
          </p:nvSpPr>
          <p:spPr bwMode="auto">
            <a:xfrm>
              <a:off x="3024" y="432"/>
              <a:ext cx="768" cy="392"/>
            </a:xfrm>
            <a:custGeom>
              <a:avLst/>
              <a:gdLst/>
              <a:ahLst/>
              <a:cxnLst>
                <a:cxn ang="0">
                  <a:pos x="0" y="384"/>
                </a:cxn>
                <a:cxn ang="0">
                  <a:pos x="144" y="384"/>
                </a:cxn>
                <a:cxn ang="0">
                  <a:pos x="336" y="336"/>
                </a:cxn>
                <a:cxn ang="0">
                  <a:pos x="432" y="240"/>
                </a:cxn>
                <a:cxn ang="0">
                  <a:pos x="576" y="192"/>
                </a:cxn>
                <a:cxn ang="0">
                  <a:pos x="624" y="96"/>
                </a:cxn>
                <a:cxn ang="0">
                  <a:pos x="768" y="0"/>
                </a:cxn>
              </a:cxnLst>
              <a:rect l="0" t="0" r="r" b="b"/>
              <a:pathLst>
                <a:path w="768" h="392">
                  <a:moveTo>
                    <a:pt x="0" y="384"/>
                  </a:moveTo>
                  <a:cubicBezTo>
                    <a:pt x="44" y="388"/>
                    <a:pt x="88" y="392"/>
                    <a:pt x="144" y="384"/>
                  </a:cubicBezTo>
                  <a:cubicBezTo>
                    <a:pt x="200" y="376"/>
                    <a:pt x="288" y="360"/>
                    <a:pt x="336" y="336"/>
                  </a:cubicBezTo>
                  <a:cubicBezTo>
                    <a:pt x="384" y="312"/>
                    <a:pt x="392" y="264"/>
                    <a:pt x="432" y="240"/>
                  </a:cubicBezTo>
                  <a:cubicBezTo>
                    <a:pt x="472" y="216"/>
                    <a:pt x="544" y="216"/>
                    <a:pt x="576" y="192"/>
                  </a:cubicBezTo>
                  <a:cubicBezTo>
                    <a:pt x="608" y="168"/>
                    <a:pt x="592" y="128"/>
                    <a:pt x="624" y="96"/>
                  </a:cubicBezTo>
                  <a:cubicBezTo>
                    <a:pt x="656" y="64"/>
                    <a:pt x="712" y="32"/>
                    <a:pt x="768" y="0"/>
                  </a:cubicBezTo>
                </a:path>
              </a:pathLst>
            </a:custGeom>
            <a:noFill/>
            <a:ln w="5715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" name="任意多边形 25"/>
          <p:cNvSpPr>
            <a:spLocks noChangeArrowheads="1"/>
          </p:cNvSpPr>
          <p:nvPr/>
        </p:nvSpPr>
        <p:spPr bwMode="auto">
          <a:xfrm>
            <a:off x="5652120" y="2708920"/>
            <a:ext cx="648072" cy="2706638"/>
          </a:xfrm>
          <a:custGeom>
            <a:avLst/>
            <a:gdLst/>
            <a:ahLst/>
            <a:cxnLst>
              <a:cxn ang="0">
                <a:pos x="587" y="0"/>
              </a:cxn>
              <a:cxn ang="0">
                <a:pos x="532" y="219"/>
              </a:cxn>
              <a:cxn ang="0">
                <a:pos x="495" y="274"/>
              </a:cxn>
              <a:cxn ang="0">
                <a:pos x="486" y="301"/>
              </a:cxn>
              <a:cxn ang="0">
                <a:pos x="422" y="356"/>
              </a:cxn>
              <a:cxn ang="0">
                <a:pos x="349" y="512"/>
              </a:cxn>
              <a:cxn ang="0">
                <a:pos x="331" y="567"/>
              </a:cxn>
              <a:cxn ang="0">
                <a:pos x="276" y="585"/>
              </a:cxn>
              <a:cxn ang="0">
                <a:pos x="239" y="731"/>
              </a:cxn>
              <a:cxn ang="0">
                <a:pos x="212" y="786"/>
              </a:cxn>
              <a:cxn ang="0">
                <a:pos x="258" y="850"/>
              </a:cxn>
              <a:cxn ang="0">
                <a:pos x="230" y="960"/>
              </a:cxn>
              <a:cxn ang="0">
                <a:pos x="166" y="1179"/>
              </a:cxn>
              <a:cxn ang="0">
                <a:pos x="93" y="1243"/>
              </a:cxn>
              <a:cxn ang="0">
                <a:pos x="75" y="1344"/>
              </a:cxn>
              <a:cxn ang="0">
                <a:pos x="57" y="1417"/>
              </a:cxn>
              <a:cxn ang="0">
                <a:pos x="66" y="1472"/>
              </a:cxn>
              <a:cxn ang="0">
                <a:pos x="84" y="1527"/>
              </a:cxn>
              <a:cxn ang="0">
                <a:pos x="75" y="1627"/>
              </a:cxn>
              <a:cxn ang="0">
                <a:pos x="47" y="1636"/>
              </a:cxn>
              <a:cxn ang="0">
                <a:pos x="66" y="1865"/>
              </a:cxn>
              <a:cxn ang="0">
                <a:pos x="57" y="2075"/>
              </a:cxn>
              <a:cxn ang="0">
                <a:pos x="2" y="2249"/>
              </a:cxn>
              <a:cxn ang="0">
                <a:pos x="2" y="2340"/>
              </a:cxn>
            </a:cxnLst>
            <a:rect l="0" t="0" r="r" b="b"/>
            <a:pathLst>
              <a:path w="620" h="2340">
                <a:moveTo>
                  <a:pt x="587" y="0"/>
                </a:moveTo>
                <a:cubicBezTo>
                  <a:pt x="579" y="163"/>
                  <a:pt x="620" y="160"/>
                  <a:pt x="532" y="219"/>
                </a:cubicBezTo>
                <a:cubicBezTo>
                  <a:pt x="511" y="284"/>
                  <a:pt x="541" y="207"/>
                  <a:pt x="495" y="274"/>
                </a:cubicBezTo>
                <a:cubicBezTo>
                  <a:pt x="490" y="282"/>
                  <a:pt x="491" y="293"/>
                  <a:pt x="486" y="301"/>
                </a:cubicBezTo>
                <a:cubicBezTo>
                  <a:pt x="472" y="324"/>
                  <a:pt x="441" y="338"/>
                  <a:pt x="422" y="356"/>
                </a:cubicBezTo>
                <a:cubicBezTo>
                  <a:pt x="404" y="410"/>
                  <a:pt x="389" y="470"/>
                  <a:pt x="349" y="512"/>
                </a:cubicBezTo>
                <a:cubicBezTo>
                  <a:pt x="343" y="530"/>
                  <a:pt x="337" y="549"/>
                  <a:pt x="331" y="567"/>
                </a:cubicBezTo>
                <a:cubicBezTo>
                  <a:pt x="325" y="585"/>
                  <a:pt x="276" y="585"/>
                  <a:pt x="276" y="585"/>
                </a:cubicBezTo>
                <a:cubicBezTo>
                  <a:pt x="242" y="635"/>
                  <a:pt x="254" y="670"/>
                  <a:pt x="239" y="731"/>
                </a:cubicBezTo>
                <a:cubicBezTo>
                  <a:pt x="234" y="751"/>
                  <a:pt x="218" y="767"/>
                  <a:pt x="212" y="786"/>
                </a:cubicBezTo>
                <a:cubicBezTo>
                  <a:pt x="222" y="817"/>
                  <a:pt x="235" y="828"/>
                  <a:pt x="258" y="850"/>
                </a:cubicBezTo>
                <a:cubicBezTo>
                  <a:pt x="272" y="891"/>
                  <a:pt x="260" y="930"/>
                  <a:pt x="230" y="960"/>
                </a:cubicBezTo>
                <a:cubicBezTo>
                  <a:pt x="205" y="1036"/>
                  <a:pt x="240" y="1131"/>
                  <a:pt x="166" y="1179"/>
                </a:cubicBezTo>
                <a:cubicBezTo>
                  <a:pt x="145" y="1212"/>
                  <a:pt x="131" y="1231"/>
                  <a:pt x="93" y="1243"/>
                </a:cubicBezTo>
                <a:cubicBezTo>
                  <a:pt x="72" y="1309"/>
                  <a:pt x="97" y="1224"/>
                  <a:pt x="75" y="1344"/>
                </a:cubicBezTo>
                <a:cubicBezTo>
                  <a:pt x="70" y="1369"/>
                  <a:pt x="57" y="1417"/>
                  <a:pt x="57" y="1417"/>
                </a:cubicBezTo>
                <a:cubicBezTo>
                  <a:pt x="60" y="1435"/>
                  <a:pt x="62" y="1454"/>
                  <a:pt x="66" y="1472"/>
                </a:cubicBezTo>
                <a:cubicBezTo>
                  <a:pt x="71" y="1491"/>
                  <a:pt x="84" y="1527"/>
                  <a:pt x="84" y="1527"/>
                </a:cubicBezTo>
                <a:cubicBezTo>
                  <a:pt x="81" y="1560"/>
                  <a:pt x="86" y="1595"/>
                  <a:pt x="75" y="1627"/>
                </a:cubicBezTo>
                <a:cubicBezTo>
                  <a:pt x="72" y="1636"/>
                  <a:pt x="48" y="1626"/>
                  <a:pt x="47" y="1636"/>
                </a:cubicBezTo>
                <a:cubicBezTo>
                  <a:pt x="35" y="1777"/>
                  <a:pt x="40" y="1783"/>
                  <a:pt x="66" y="1865"/>
                </a:cubicBezTo>
                <a:cubicBezTo>
                  <a:pt x="63" y="1935"/>
                  <a:pt x="64" y="2005"/>
                  <a:pt x="57" y="2075"/>
                </a:cubicBezTo>
                <a:cubicBezTo>
                  <a:pt x="51" y="2133"/>
                  <a:pt x="7" y="2189"/>
                  <a:pt x="2" y="2249"/>
                </a:cubicBezTo>
                <a:cubicBezTo>
                  <a:pt x="0" y="2279"/>
                  <a:pt x="2" y="2310"/>
                  <a:pt x="2" y="2340"/>
                </a:cubicBezTo>
              </a:path>
            </a:pathLst>
          </a:custGeom>
          <a:noFill/>
          <a:ln w="76200">
            <a:solidFill>
              <a:srgbClr val="FF66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任意多边形 27"/>
          <p:cNvSpPr>
            <a:spLocks noChangeArrowheads="1"/>
          </p:cNvSpPr>
          <p:nvPr/>
        </p:nvSpPr>
        <p:spPr bwMode="auto">
          <a:xfrm>
            <a:off x="6444208" y="2492896"/>
            <a:ext cx="864096" cy="1872208"/>
          </a:xfrm>
          <a:custGeom>
            <a:avLst/>
            <a:gdLst/>
            <a:ahLst/>
            <a:cxnLst>
              <a:cxn ang="0">
                <a:pos x="64" y="0"/>
              </a:cxn>
              <a:cxn ang="0">
                <a:pos x="156" y="82"/>
              </a:cxn>
              <a:cxn ang="0">
                <a:pos x="247" y="164"/>
              </a:cxn>
              <a:cxn ang="0">
                <a:pos x="302" y="265"/>
              </a:cxn>
              <a:cxn ang="0">
                <a:pos x="375" y="430"/>
              </a:cxn>
              <a:cxn ang="0">
                <a:pos x="384" y="457"/>
              </a:cxn>
              <a:cxn ang="0">
                <a:pos x="439" y="475"/>
              </a:cxn>
              <a:cxn ang="0">
                <a:pos x="476" y="548"/>
              </a:cxn>
              <a:cxn ang="0">
                <a:pos x="521" y="622"/>
              </a:cxn>
              <a:cxn ang="0">
                <a:pos x="585" y="740"/>
              </a:cxn>
              <a:cxn ang="0">
                <a:pos x="668" y="823"/>
              </a:cxn>
              <a:cxn ang="0">
                <a:pos x="704" y="878"/>
              </a:cxn>
              <a:cxn ang="0">
                <a:pos x="713" y="905"/>
              </a:cxn>
              <a:cxn ang="0">
                <a:pos x="750" y="942"/>
              </a:cxn>
              <a:cxn ang="0">
                <a:pos x="814" y="996"/>
              </a:cxn>
              <a:cxn ang="0">
                <a:pos x="823" y="1024"/>
              </a:cxn>
              <a:cxn ang="0">
                <a:pos x="786" y="978"/>
              </a:cxn>
              <a:cxn ang="0">
                <a:pos x="713" y="969"/>
              </a:cxn>
              <a:cxn ang="0">
                <a:pos x="576" y="969"/>
              </a:cxn>
              <a:cxn ang="0">
                <a:pos x="540" y="1079"/>
              </a:cxn>
              <a:cxn ang="0">
                <a:pos x="558" y="1134"/>
              </a:cxn>
              <a:cxn ang="0">
                <a:pos x="567" y="1161"/>
              </a:cxn>
              <a:cxn ang="0">
                <a:pos x="604" y="1454"/>
              </a:cxn>
              <a:cxn ang="0">
                <a:pos x="686" y="1490"/>
              </a:cxn>
              <a:cxn ang="0">
                <a:pos x="713" y="1499"/>
              </a:cxn>
              <a:cxn ang="0">
                <a:pos x="768" y="1591"/>
              </a:cxn>
              <a:cxn ang="0">
                <a:pos x="850" y="1609"/>
              </a:cxn>
              <a:cxn ang="0">
                <a:pos x="914" y="1700"/>
              </a:cxn>
              <a:cxn ang="0">
                <a:pos x="924" y="1728"/>
              </a:cxn>
              <a:cxn ang="0">
                <a:pos x="914" y="1774"/>
              </a:cxn>
              <a:cxn ang="0">
                <a:pos x="896" y="1755"/>
              </a:cxn>
              <a:cxn ang="0">
                <a:pos x="878" y="1728"/>
              </a:cxn>
              <a:cxn ang="0">
                <a:pos x="777" y="1700"/>
              </a:cxn>
              <a:cxn ang="0">
                <a:pos x="686" y="1892"/>
              </a:cxn>
              <a:cxn ang="0">
                <a:pos x="622" y="1847"/>
              </a:cxn>
              <a:cxn ang="0">
                <a:pos x="604" y="1746"/>
              </a:cxn>
              <a:cxn ang="0">
                <a:pos x="530" y="1472"/>
              </a:cxn>
              <a:cxn ang="0">
                <a:pos x="476" y="1316"/>
              </a:cxn>
              <a:cxn ang="0">
                <a:pos x="412" y="1216"/>
              </a:cxn>
              <a:cxn ang="0">
                <a:pos x="393" y="1024"/>
              </a:cxn>
              <a:cxn ang="0">
                <a:pos x="311" y="768"/>
              </a:cxn>
              <a:cxn ang="0">
                <a:pos x="256" y="695"/>
              </a:cxn>
              <a:cxn ang="0">
                <a:pos x="183" y="558"/>
              </a:cxn>
              <a:cxn ang="0">
                <a:pos x="165" y="539"/>
              </a:cxn>
              <a:cxn ang="0">
                <a:pos x="137" y="530"/>
              </a:cxn>
              <a:cxn ang="0">
                <a:pos x="101" y="494"/>
              </a:cxn>
              <a:cxn ang="0">
                <a:pos x="64" y="420"/>
              </a:cxn>
              <a:cxn ang="0">
                <a:pos x="18" y="238"/>
              </a:cxn>
              <a:cxn ang="0">
                <a:pos x="64" y="146"/>
              </a:cxn>
              <a:cxn ang="0">
                <a:pos x="55" y="73"/>
              </a:cxn>
              <a:cxn ang="0">
                <a:pos x="0" y="55"/>
              </a:cxn>
              <a:cxn ang="0">
                <a:pos x="64" y="0"/>
              </a:cxn>
            </a:cxnLst>
            <a:rect l="0" t="0" r="r" b="b"/>
            <a:pathLst>
              <a:path w="925" h="1892">
                <a:moveTo>
                  <a:pt x="64" y="0"/>
                </a:moveTo>
                <a:cubicBezTo>
                  <a:pt x="110" y="30"/>
                  <a:pt x="104" y="65"/>
                  <a:pt x="156" y="82"/>
                </a:cubicBezTo>
                <a:cubicBezTo>
                  <a:pt x="179" y="117"/>
                  <a:pt x="212" y="141"/>
                  <a:pt x="247" y="164"/>
                </a:cubicBezTo>
                <a:cubicBezTo>
                  <a:pt x="269" y="231"/>
                  <a:pt x="267" y="212"/>
                  <a:pt x="302" y="265"/>
                </a:cubicBezTo>
                <a:cubicBezTo>
                  <a:pt x="318" y="349"/>
                  <a:pt x="321" y="373"/>
                  <a:pt x="375" y="430"/>
                </a:cubicBezTo>
                <a:cubicBezTo>
                  <a:pt x="378" y="439"/>
                  <a:pt x="376" y="452"/>
                  <a:pt x="384" y="457"/>
                </a:cubicBezTo>
                <a:cubicBezTo>
                  <a:pt x="400" y="468"/>
                  <a:pt x="439" y="475"/>
                  <a:pt x="439" y="475"/>
                </a:cubicBezTo>
                <a:cubicBezTo>
                  <a:pt x="460" y="538"/>
                  <a:pt x="443" y="517"/>
                  <a:pt x="476" y="548"/>
                </a:cubicBezTo>
                <a:cubicBezTo>
                  <a:pt x="486" y="579"/>
                  <a:pt x="499" y="598"/>
                  <a:pt x="521" y="622"/>
                </a:cubicBezTo>
                <a:cubicBezTo>
                  <a:pt x="538" y="673"/>
                  <a:pt x="528" y="721"/>
                  <a:pt x="585" y="740"/>
                </a:cubicBezTo>
                <a:cubicBezTo>
                  <a:pt x="614" y="769"/>
                  <a:pt x="644" y="790"/>
                  <a:pt x="668" y="823"/>
                </a:cubicBezTo>
                <a:cubicBezTo>
                  <a:pt x="681" y="841"/>
                  <a:pt x="697" y="857"/>
                  <a:pt x="704" y="878"/>
                </a:cubicBezTo>
                <a:cubicBezTo>
                  <a:pt x="707" y="887"/>
                  <a:pt x="708" y="897"/>
                  <a:pt x="713" y="905"/>
                </a:cubicBezTo>
                <a:cubicBezTo>
                  <a:pt x="722" y="920"/>
                  <a:pt x="738" y="929"/>
                  <a:pt x="750" y="942"/>
                </a:cubicBezTo>
                <a:cubicBezTo>
                  <a:pt x="762" y="979"/>
                  <a:pt x="778" y="984"/>
                  <a:pt x="814" y="996"/>
                </a:cubicBezTo>
                <a:cubicBezTo>
                  <a:pt x="817" y="1005"/>
                  <a:pt x="833" y="1024"/>
                  <a:pt x="823" y="1024"/>
                </a:cubicBezTo>
                <a:cubicBezTo>
                  <a:pt x="803" y="1024"/>
                  <a:pt x="805" y="984"/>
                  <a:pt x="786" y="978"/>
                </a:cubicBezTo>
                <a:cubicBezTo>
                  <a:pt x="762" y="971"/>
                  <a:pt x="737" y="972"/>
                  <a:pt x="713" y="969"/>
                </a:cubicBezTo>
                <a:cubicBezTo>
                  <a:pt x="668" y="939"/>
                  <a:pt x="625" y="953"/>
                  <a:pt x="576" y="969"/>
                </a:cubicBezTo>
                <a:cubicBezTo>
                  <a:pt x="563" y="1009"/>
                  <a:pt x="570" y="1048"/>
                  <a:pt x="540" y="1079"/>
                </a:cubicBezTo>
                <a:cubicBezTo>
                  <a:pt x="546" y="1097"/>
                  <a:pt x="552" y="1116"/>
                  <a:pt x="558" y="1134"/>
                </a:cubicBezTo>
                <a:cubicBezTo>
                  <a:pt x="561" y="1143"/>
                  <a:pt x="567" y="1161"/>
                  <a:pt x="567" y="1161"/>
                </a:cubicBezTo>
                <a:cubicBezTo>
                  <a:pt x="575" y="1327"/>
                  <a:pt x="572" y="1328"/>
                  <a:pt x="604" y="1454"/>
                </a:cubicBezTo>
                <a:cubicBezTo>
                  <a:pt x="608" y="1469"/>
                  <a:pt x="667" y="1484"/>
                  <a:pt x="686" y="1490"/>
                </a:cubicBezTo>
                <a:cubicBezTo>
                  <a:pt x="695" y="1493"/>
                  <a:pt x="713" y="1499"/>
                  <a:pt x="713" y="1499"/>
                </a:cubicBezTo>
                <a:cubicBezTo>
                  <a:pt x="741" y="1527"/>
                  <a:pt x="741" y="1562"/>
                  <a:pt x="768" y="1591"/>
                </a:cubicBezTo>
                <a:cubicBezTo>
                  <a:pt x="789" y="1653"/>
                  <a:pt x="803" y="1640"/>
                  <a:pt x="850" y="1609"/>
                </a:cubicBezTo>
                <a:cubicBezTo>
                  <a:pt x="895" y="1638"/>
                  <a:pt x="895" y="1645"/>
                  <a:pt x="914" y="1700"/>
                </a:cubicBezTo>
                <a:cubicBezTo>
                  <a:pt x="917" y="1709"/>
                  <a:pt x="924" y="1728"/>
                  <a:pt x="924" y="1728"/>
                </a:cubicBezTo>
                <a:cubicBezTo>
                  <a:pt x="921" y="1743"/>
                  <a:pt x="925" y="1763"/>
                  <a:pt x="914" y="1774"/>
                </a:cubicBezTo>
                <a:cubicBezTo>
                  <a:pt x="908" y="1780"/>
                  <a:pt x="901" y="1762"/>
                  <a:pt x="896" y="1755"/>
                </a:cubicBezTo>
                <a:cubicBezTo>
                  <a:pt x="889" y="1746"/>
                  <a:pt x="887" y="1735"/>
                  <a:pt x="878" y="1728"/>
                </a:cubicBezTo>
                <a:cubicBezTo>
                  <a:pt x="854" y="1709"/>
                  <a:pt x="806" y="1711"/>
                  <a:pt x="777" y="1700"/>
                </a:cubicBezTo>
                <a:cubicBezTo>
                  <a:pt x="651" y="1717"/>
                  <a:pt x="695" y="1736"/>
                  <a:pt x="686" y="1892"/>
                </a:cubicBezTo>
                <a:cubicBezTo>
                  <a:pt x="629" y="1874"/>
                  <a:pt x="677" y="1865"/>
                  <a:pt x="622" y="1847"/>
                </a:cubicBezTo>
                <a:cubicBezTo>
                  <a:pt x="600" y="1780"/>
                  <a:pt x="588" y="1834"/>
                  <a:pt x="604" y="1746"/>
                </a:cubicBezTo>
                <a:cubicBezTo>
                  <a:pt x="591" y="1651"/>
                  <a:pt x="563" y="1562"/>
                  <a:pt x="530" y="1472"/>
                </a:cubicBezTo>
                <a:cubicBezTo>
                  <a:pt x="522" y="1406"/>
                  <a:pt x="521" y="1362"/>
                  <a:pt x="476" y="1316"/>
                </a:cubicBezTo>
                <a:cubicBezTo>
                  <a:pt x="462" y="1277"/>
                  <a:pt x="446" y="1238"/>
                  <a:pt x="412" y="1216"/>
                </a:cubicBezTo>
                <a:cubicBezTo>
                  <a:pt x="386" y="1121"/>
                  <a:pt x="412" y="1226"/>
                  <a:pt x="393" y="1024"/>
                </a:cubicBezTo>
                <a:cubicBezTo>
                  <a:pt x="386" y="948"/>
                  <a:pt x="336" y="844"/>
                  <a:pt x="311" y="768"/>
                </a:cubicBezTo>
                <a:cubicBezTo>
                  <a:pt x="302" y="742"/>
                  <a:pt x="271" y="718"/>
                  <a:pt x="256" y="695"/>
                </a:cubicBezTo>
                <a:cubicBezTo>
                  <a:pt x="243" y="642"/>
                  <a:pt x="241" y="577"/>
                  <a:pt x="183" y="558"/>
                </a:cubicBezTo>
                <a:cubicBezTo>
                  <a:pt x="177" y="552"/>
                  <a:pt x="172" y="544"/>
                  <a:pt x="165" y="539"/>
                </a:cubicBezTo>
                <a:cubicBezTo>
                  <a:pt x="157" y="534"/>
                  <a:pt x="144" y="537"/>
                  <a:pt x="137" y="530"/>
                </a:cubicBezTo>
                <a:cubicBezTo>
                  <a:pt x="87" y="481"/>
                  <a:pt x="175" y="519"/>
                  <a:pt x="101" y="494"/>
                </a:cubicBezTo>
                <a:cubicBezTo>
                  <a:pt x="91" y="464"/>
                  <a:pt x="86" y="443"/>
                  <a:pt x="64" y="420"/>
                </a:cubicBezTo>
                <a:cubicBezTo>
                  <a:pt x="59" y="338"/>
                  <a:pt x="82" y="279"/>
                  <a:pt x="18" y="238"/>
                </a:cubicBezTo>
                <a:cubicBezTo>
                  <a:pt x="2" y="189"/>
                  <a:pt x="16" y="162"/>
                  <a:pt x="64" y="146"/>
                </a:cubicBezTo>
                <a:cubicBezTo>
                  <a:pt x="61" y="122"/>
                  <a:pt x="69" y="93"/>
                  <a:pt x="55" y="73"/>
                </a:cubicBezTo>
                <a:cubicBezTo>
                  <a:pt x="44" y="57"/>
                  <a:pt x="0" y="55"/>
                  <a:pt x="0" y="55"/>
                </a:cubicBezTo>
                <a:cubicBezTo>
                  <a:pt x="13" y="14"/>
                  <a:pt x="22" y="11"/>
                  <a:pt x="64" y="0"/>
                </a:cubicBezTo>
                <a:close/>
              </a:path>
            </a:pathLst>
          </a:cu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3" y="402374"/>
            <a:ext cx="8136904" cy="5735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8547" name="Oval 17"/>
          <p:cNvSpPr/>
          <p:nvPr/>
        </p:nvSpPr>
        <p:spPr>
          <a:xfrm>
            <a:off x="3892550" y="2480734"/>
            <a:ext cx="973138" cy="1297517"/>
          </a:xfrm>
          <a:prstGeom prst="ellipse">
            <a:avLst/>
          </a:prstGeom>
          <a:solidFill>
            <a:srgbClr val="FFFFFF"/>
          </a:solidFill>
          <a:ln w="57150" cap="flat" cmpd="sng">
            <a:solidFill>
              <a:srgbClr val="B7472A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清朝</a:t>
            </a:r>
          </a:p>
        </p:txBody>
      </p:sp>
      <p:sp>
        <p:nvSpPr>
          <p:cNvPr id="7178" name="Line 10"/>
          <p:cNvSpPr/>
          <p:nvPr/>
        </p:nvSpPr>
        <p:spPr>
          <a:xfrm flipH="1">
            <a:off x="1779588" y="3128433"/>
            <a:ext cx="200025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171" name="Text Box 3"/>
          <p:cNvSpPr txBox="1"/>
          <p:nvPr/>
        </p:nvSpPr>
        <p:spPr>
          <a:xfrm>
            <a:off x="755576" y="2924944"/>
            <a:ext cx="1216025" cy="40011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D7D3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rgbClr val="C43A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跨葱岭</a:t>
            </a:r>
          </a:p>
        </p:txBody>
      </p:sp>
      <p:sp>
        <p:nvSpPr>
          <p:cNvPr id="7182" name="Line 14"/>
          <p:cNvSpPr/>
          <p:nvPr/>
        </p:nvSpPr>
        <p:spPr>
          <a:xfrm flipH="1" flipV="1">
            <a:off x="2511425" y="2040467"/>
            <a:ext cx="1381125" cy="963084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172" name="Text Box 4"/>
          <p:cNvSpPr txBox="1"/>
          <p:nvPr/>
        </p:nvSpPr>
        <p:spPr>
          <a:xfrm>
            <a:off x="495201" y="1628800"/>
            <a:ext cx="2060575" cy="707886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D7D3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rgbClr val="C43A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至巴尔喀什池</a:t>
            </a:r>
          </a:p>
        </p:txBody>
      </p:sp>
      <p:sp>
        <p:nvSpPr>
          <p:cNvPr id="7180" name="Line 12"/>
          <p:cNvSpPr/>
          <p:nvPr/>
        </p:nvSpPr>
        <p:spPr>
          <a:xfrm flipH="1" flipV="1">
            <a:off x="4211961" y="1196752"/>
            <a:ext cx="34604" cy="1279748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173" name="Text Box 5"/>
          <p:cNvSpPr txBox="1"/>
          <p:nvPr/>
        </p:nvSpPr>
        <p:spPr>
          <a:xfrm>
            <a:off x="3419872" y="692696"/>
            <a:ext cx="1920875" cy="40011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D7D3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rgbClr val="C43A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接西伯利亚</a:t>
            </a:r>
          </a:p>
        </p:txBody>
      </p:sp>
      <p:sp>
        <p:nvSpPr>
          <p:cNvPr id="7" name="Line 10"/>
          <p:cNvSpPr/>
          <p:nvPr/>
        </p:nvSpPr>
        <p:spPr>
          <a:xfrm flipH="1">
            <a:off x="3152776" y="3526367"/>
            <a:ext cx="836613" cy="844551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" name="Text Box 3"/>
          <p:cNvSpPr txBox="1"/>
          <p:nvPr/>
        </p:nvSpPr>
        <p:spPr>
          <a:xfrm>
            <a:off x="1277939" y="4512734"/>
            <a:ext cx="2224087" cy="707886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D7D3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rgbClr val="C43A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西南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达喜马拉雅山脉</a:t>
            </a:r>
          </a:p>
        </p:txBody>
      </p:sp>
      <p:sp>
        <p:nvSpPr>
          <p:cNvPr id="7181" name="Line 13"/>
          <p:cNvSpPr/>
          <p:nvPr/>
        </p:nvSpPr>
        <p:spPr>
          <a:xfrm flipV="1">
            <a:off x="4865688" y="1263651"/>
            <a:ext cx="1276350" cy="17399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174" name="Text Box 6"/>
          <p:cNvSpPr txBox="1"/>
          <p:nvPr/>
        </p:nvSpPr>
        <p:spPr>
          <a:xfrm>
            <a:off x="6142038" y="620687"/>
            <a:ext cx="2239962" cy="147732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D7D3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rgbClr val="C43A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东北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至黑龙江以北的外兴安岭和库页岛</a:t>
            </a:r>
          </a:p>
        </p:txBody>
      </p:sp>
      <p:sp>
        <p:nvSpPr>
          <p:cNvPr id="7179" name="Line 11"/>
          <p:cNvSpPr/>
          <p:nvPr/>
        </p:nvSpPr>
        <p:spPr>
          <a:xfrm>
            <a:off x="4979988" y="3234267"/>
            <a:ext cx="200025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175" name="Text Box 7"/>
          <p:cNvSpPr txBox="1"/>
          <p:nvPr/>
        </p:nvSpPr>
        <p:spPr>
          <a:xfrm>
            <a:off x="7027864" y="2527300"/>
            <a:ext cx="447675" cy="1631216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rgbClr val="C43A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临太平洋</a:t>
            </a:r>
          </a:p>
        </p:txBody>
      </p:sp>
      <p:sp>
        <p:nvSpPr>
          <p:cNvPr id="7183" name="Line 15"/>
          <p:cNvSpPr/>
          <p:nvPr/>
        </p:nvSpPr>
        <p:spPr>
          <a:xfrm>
            <a:off x="4792663" y="3526367"/>
            <a:ext cx="1085850" cy="14478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176" name="Text Box 8"/>
          <p:cNvSpPr txBox="1"/>
          <p:nvPr/>
        </p:nvSpPr>
        <p:spPr>
          <a:xfrm>
            <a:off x="5795964" y="4722284"/>
            <a:ext cx="2447925" cy="147732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D7D3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rgbClr val="C43A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东南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到台湾及附属岛屿，包括钓鱼岛、赤尾屿等</a:t>
            </a:r>
          </a:p>
        </p:txBody>
      </p:sp>
      <p:sp>
        <p:nvSpPr>
          <p:cNvPr id="7184" name="Line 16"/>
          <p:cNvSpPr/>
          <p:nvPr/>
        </p:nvSpPr>
        <p:spPr>
          <a:xfrm>
            <a:off x="4465638" y="3778251"/>
            <a:ext cx="0" cy="19050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177" name="Text Box 9"/>
          <p:cNvSpPr txBox="1"/>
          <p:nvPr/>
        </p:nvSpPr>
        <p:spPr>
          <a:xfrm>
            <a:off x="3959225" y="5539318"/>
            <a:ext cx="1225550" cy="707886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ED7D3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rgbClr val="C43A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  <a:p>
            <a:pPr algn="ctr" eaLnBrk="1" hangingPunct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南海诸岛</a:t>
            </a:r>
          </a:p>
        </p:txBody>
      </p:sp>
      <p:pic>
        <p:nvPicPr>
          <p:cNvPr id="20" name="Picture 6" descr="北京"/>
          <p:cNvPicPr>
            <a:picLocks noChangeAspect="1" noChangeArrowheads="1"/>
          </p:cNvPicPr>
          <p:nvPr/>
        </p:nvPicPr>
        <p:blipFill>
          <a:blip r:embed="rId4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pic>
        <p:nvPicPr>
          <p:cNvPr id="21" name="Picture 5" descr="北京"/>
          <p:cNvPicPr>
            <a:picLocks noChangeAspect="1" noChangeArrowheads="1"/>
          </p:cNvPicPr>
          <p:nvPr/>
        </p:nvPicPr>
        <p:blipFill>
          <a:blip r:embed="rId4" cstate="print"/>
          <a:srcRect l="-84" b="85278"/>
          <a:stretch>
            <a:fillRect/>
          </a:stretch>
        </p:blipFill>
        <p:spPr bwMode="auto">
          <a:xfrm>
            <a:off x="0" y="-72033"/>
            <a:ext cx="9144000" cy="620713"/>
          </a:xfrm>
          <a:prstGeom prst="rect">
            <a:avLst/>
          </a:prstGeom>
          <a:noFill/>
        </p:spPr>
      </p:pic>
      <p:sp>
        <p:nvSpPr>
          <p:cNvPr id="22" name="Freeform 10"/>
          <p:cNvSpPr/>
          <p:nvPr/>
        </p:nvSpPr>
        <p:spPr>
          <a:xfrm>
            <a:off x="251520" y="669827"/>
            <a:ext cx="2473325" cy="742949"/>
          </a:xfrm>
          <a:custGeom>
            <a:avLst/>
            <a:gdLst>
              <a:gd name="txL" fmla="*/ 0 w 4900"/>
              <a:gd name="txT" fmla="*/ 0 h 537"/>
              <a:gd name="txR" fmla="*/ 4900 w 4900"/>
              <a:gd name="txB" fmla="*/ 537 h 537"/>
            </a:gdLst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900" h="537">
                <a:moveTo>
                  <a:pt x="4805" y="537"/>
                </a:moveTo>
                <a:lnTo>
                  <a:pt x="0" y="537"/>
                </a:lnTo>
                <a:lnTo>
                  <a:pt x="389" y="244"/>
                </a:lnTo>
                <a:lnTo>
                  <a:pt x="146" y="0"/>
                </a:lnTo>
                <a:lnTo>
                  <a:pt x="4900" y="0"/>
                </a:lnTo>
                <a:lnTo>
                  <a:pt x="4705" y="256"/>
                </a:lnTo>
                <a:lnTo>
                  <a:pt x="4805" y="537"/>
                </a:lnTo>
                <a:close/>
              </a:path>
            </a:pathLst>
          </a:custGeom>
          <a:solidFill>
            <a:srgbClr val="CC4B4A"/>
          </a:solidFill>
          <a:ln w="9525">
            <a:noFill/>
          </a:ln>
        </p:spPr>
        <p:txBody>
          <a:bodyPr/>
          <a:lstStyle/>
          <a:p>
            <a:pPr algn="ctr"/>
            <a:r>
              <a:rPr lang="en-US" altLang="zh-CN" sz="27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清朝的疆域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496" y="35332"/>
            <a:ext cx="4022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第</a:t>
            </a:r>
            <a:r>
              <a:rPr lang="en-US" altLang="zh-CN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18</a:t>
            </a:r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课 统一多民族国家的巩固和发展</a:t>
            </a:r>
            <a:endParaRPr lang="zh-CN" altLang="en-US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123728" y="2708920"/>
            <a:ext cx="6480720" cy="7920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</a:rPr>
              <a:t>幅员辽阔、国力强大统一的多民族国家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ldLvl="0" animBg="1"/>
      <p:bldP spid="7172" grpId="0" bldLvl="0" animBg="1"/>
      <p:bldP spid="7173" grpId="0" bldLvl="0" animBg="1"/>
      <p:bldP spid="8" grpId="0" bldLvl="0" animBg="1"/>
      <p:bldP spid="7174" grpId="0" bldLvl="0" animBg="1"/>
      <p:bldP spid="7175" grpId="0" bldLvl="0" animBg="1"/>
      <p:bldP spid="7176" grpId="0" bldLvl="0" animBg="1"/>
      <p:bldP spid="7177" grpId="0" bldLvl="0" animBg="1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32856"/>
            <a:ext cx="2123728" cy="27363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3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3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35496" y="44624"/>
            <a:ext cx="4022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第</a:t>
            </a:r>
            <a:r>
              <a:rPr lang="en-US" altLang="zh-CN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18</a:t>
            </a:r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课 统一多民族国家的巩固和发展</a:t>
            </a:r>
            <a:endParaRPr lang="zh-CN" altLang="en-US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文本框 1"/>
          <p:cNvSpPr txBox="1"/>
          <p:nvPr/>
        </p:nvSpPr>
        <p:spPr>
          <a:xfrm>
            <a:off x="179512" y="908720"/>
            <a:ext cx="8836073" cy="5847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清朝初期统一多民族国家是如何巩固并发展的？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3728" y="1700808"/>
            <a:ext cx="6312177" cy="4687827"/>
          </a:xfrm>
          <a:prstGeom prst="rect">
            <a:avLst/>
          </a:prstGeom>
        </p:spPr>
      </p:pic>
      <p:sp>
        <p:nvSpPr>
          <p:cNvPr id="16" name="Oval 17"/>
          <p:cNvSpPr/>
          <p:nvPr/>
        </p:nvSpPr>
        <p:spPr>
          <a:xfrm>
            <a:off x="4678982" y="3355619"/>
            <a:ext cx="973138" cy="1297517"/>
          </a:xfrm>
          <a:prstGeom prst="ellipse">
            <a:avLst/>
          </a:prstGeom>
          <a:solidFill>
            <a:srgbClr val="FFFFFF"/>
          </a:solidFill>
          <a:ln w="57150" cap="flat" cmpd="sng">
            <a:solidFill>
              <a:srgbClr val="B7472A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清朝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5580112" y="3140968"/>
            <a:ext cx="576064" cy="504056"/>
          </a:xfrm>
          <a:prstGeom prst="straightConnector1">
            <a:avLst/>
          </a:prstGeom>
          <a:ln w="31750"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4211960" y="4437112"/>
            <a:ext cx="576064" cy="506462"/>
          </a:xfrm>
          <a:prstGeom prst="straightConnector1">
            <a:avLst/>
          </a:prstGeom>
          <a:ln w="31750"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4211960" y="3140968"/>
            <a:ext cx="504056" cy="504056"/>
          </a:xfrm>
          <a:prstGeom prst="straightConnector1">
            <a:avLst/>
          </a:prstGeom>
          <a:ln w="31750"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5580112" y="4464492"/>
            <a:ext cx="537527" cy="548684"/>
          </a:xfrm>
          <a:prstGeom prst="straightConnector1">
            <a:avLst/>
          </a:prstGeom>
          <a:ln w="31750"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940152" y="1916832"/>
            <a:ext cx="3024336" cy="10813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zh-CN" altLang="en-US" sz="2800" b="1" strike="noStrike" noProof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 fontAlgn="base">
              <a:lnSpc>
                <a:spcPct val="150000"/>
              </a:lnSpc>
            </a:pPr>
            <a:endParaRPr lang="zh-CN" altLang="en-US" sz="2800" b="1" strike="noStrike" noProof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 fontAlgn="base">
              <a:lnSpc>
                <a:spcPct val="150000"/>
              </a:lnSpc>
            </a:pPr>
            <a:r>
              <a:rPr lang="zh-CN" altLang="en-US" sz="2400" b="1" strike="noStrike" noProof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雅克萨</a:t>
            </a:r>
            <a:r>
              <a:rPr lang="zh-CN" altLang="en-US" sz="2400" b="1" noProof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之</a:t>
            </a:r>
            <a:r>
              <a:rPr lang="zh-CN" altLang="en-US" sz="2400" b="1" strike="noStrike" noProof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战</a:t>
            </a:r>
          </a:p>
          <a:p>
            <a:pPr algn="ctr" fontAlgn="base">
              <a:lnSpc>
                <a:spcPct val="150000"/>
              </a:lnSpc>
            </a:pPr>
            <a:r>
              <a:rPr lang="zh-CN" altLang="en-US" sz="2400" b="1" strike="noStrike" noProof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《尼布楚条约》</a:t>
            </a:r>
          </a:p>
          <a:p>
            <a:pPr algn="ctr" fontAlgn="base">
              <a:lnSpc>
                <a:spcPct val="150000"/>
              </a:lnSpc>
            </a:pPr>
            <a:endParaRPr lang="zh-CN" altLang="en-US" sz="2800" b="1" strike="noStrike" noProof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 fontAlgn="base"/>
            <a:endParaRPr lang="zh-CN" altLang="en-US" sz="2800" b="1" strike="noStrike" noProof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95069" y="4725144"/>
            <a:ext cx="2969419" cy="13446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zh-CN" altLang="en-US" sz="2400" b="1" strike="noStrike" noProof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郑成功收复台湾</a:t>
            </a:r>
          </a:p>
          <a:p>
            <a:pPr algn="ctr" fontAlgn="base">
              <a:lnSpc>
                <a:spcPct val="150000"/>
              </a:lnSpc>
            </a:pPr>
            <a:r>
              <a:rPr lang="zh-CN" altLang="en-US" sz="2400" b="1" strike="noStrike" noProof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设台湾府，隶属福建。</a:t>
            </a:r>
          </a:p>
        </p:txBody>
      </p:sp>
      <p:sp>
        <p:nvSpPr>
          <p:cNvPr id="40" name="矩形 39"/>
          <p:cNvSpPr/>
          <p:nvPr/>
        </p:nvSpPr>
        <p:spPr>
          <a:xfrm>
            <a:off x="395536" y="3833390"/>
            <a:ext cx="3672408" cy="2547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>
              <a:lnSpc>
                <a:spcPct val="150000"/>
              </a:lnSpc>
            </a:pPr>
            <a:r>
              <a:rPr lang="zh-CN" altLang="en-US" sz="2400" b="1" strike="noStrike" noProof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册封达赖、班禅</a:t>
            </a:r>
          </a:p>
          <a:p>
            <a:pPr algn="l" fontAlgn="base">
              <a:lnSpc>
                <a:spcPct val="150000"/>
              </a:lnSpc>
            </a:pPr>
            <a:r>
              <a:rPr lang="zh-CN" altLang="en-US" sz="2400" b="1" strike="noStrike" noProof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设驻藏大臣</a:t>
            </a:r>
            <a:endParaRPr lang="en-US" altLang="zh-CN" sz="2400" b="1" strike="noStrike" noProof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 fontAlgn="base">
              <a:lnSpc>
                <a:spcPct val="150000"/>
              </a:lnSpc>
            </a:pPr>
            <a:r>
              <a:rPr lang="zh-CN" altLang="en-US" sz="2400" b="1" strike="noStrike" noProof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颁布</a:t>
            </a:r>
            <a:r>
              <a:rPr lang="en-US" altLang="zh-CN" sz="2400" b="1" strike="noStrike" noProof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《</a:t>
            </a:r>
            <a:r>
              <a:rPr lang="zh-CN" altLang="en-US" sz="2400" b="1" strike="noStrike" noProof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钦定藏内善后章程</a:t>
            </a:r>
            <a:r>
              <a:rPr lang="en-US" altLang="zh-CN" sz="2400" b="1" strike="noStrike" noProof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》</a:t>
            </a:r>
            <a:endParaRPr lang="zh-CN" altLang="en-US" sz="2400" b="1" strike="noStrike" noProof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 fontAlgn="base">
              <a:lnSpc>
                <a:spcPct val="150000"/>
              </a:lnSpc>
            </a:pPr>
            <a:r>
              <a:rPr lang="zh-CN" altLang="en-US" sz="2400" b="1" strike="noStrike" noProof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通过金瓶掣签</a:t>
            </a:r>
          </a:p>
        </p:txBody>
      </p:sp>
      <p:sp>
        <p:nvSpPr>
          <p:cNvPr id="41" name="矩形 40"/>
          <p:cNvSpPr/>
          <p:nvPr/>
        </p:nvSpPr>
        <p:spPr>
          <a:xfrm>
            <a:off x="72008" y="1484784"/>
            <a:ext cx="4067944" cy="20667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lnSpc>
                <a:spcPct val="150000"/>
              </a:lnSpc>
            </a:pPr>
            <a:r>
              <a:rPr lang="zh-CN" altLang="en-US" sz="2400" b="1" noProof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平定</a:t>
            </a:r>
            <a:r>
              <a:rPr lang="zh-CN" altLang="en-US" sz="2400" b="1" strike="noStrike" noProof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噶尔丹叛乱</a:t>
            </a:r>
          </a:p>
          <a:p>
            <a:pPr lvl="0" fontAlgn="base">
              <a:lnSpc>
                <a:spcPct val="150000"/>
              </a:lnSpc>
            </a:pPr>
            <a:r>
              <a:rPr lang="zh-CN" altLang="en-US" sz="2400" b="1" strike="noStrike" noProof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大小和卓叛乱，设伊犁将军</a:t>
            </a:r>
          </a:p>
          <a:p>
            <a:pPr lvl="0" fontAlgn="base"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欢迎土尔扈特回归祖国</a:t>
            </a:r>
            <a:endParaRPr lang="zh-CN" altLang="en-US" sz="2400" b="1" strike="noStrike" noProof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39" grpId="0" bldLvl="0" animBg="1"/>
      <p:bldP spid="40" grpId="0" bldLvl="0" animBg="1"/>
      <p:bldP spid="41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652120" y="476672"/>
            <a:ext cx="3491880" cy="899355"/>
            <a:chOff x="5652120" y="620688"/>
            <a:chExt cx="3491880" cy="899355"/>
          </a:xfrm>
        </p:grpSpPr>
        <p:pic>
          <p:nvPicPr>
            <p:cNvPr id="30" name="图片 29" descr="u=1346249732,1708293222&amp;fm=26&amp;gp=0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4248" y="620688"/>
              <a:ext cx="1173249" cy="899355"/>
            </a:xfrm>
            <a:prstGeom prst="rect">
              <a:avLst/>
            </a:prstGeom>
          </p:spPr>
        </p:pic>
        <p:pic>
          <p:nvPicPr>
            <p:cNvPr id="31" name="图片 30" descr="u=1346249732,1708293222&amp;fm=26&amp;gp=0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0751" y="620688"/>
              <a:ext cx="1173249" cy="899355"/>
            </a:xfrm>
            <a:prstGeom prst="rect">
              <a:avLst/>
            </a:prstGeom>
          </p:spPr>
        </p:pic>
        <p:pic>
          <p:nvPicPr>
            <p:cNvPr id="32" name="图片 31" descr="u=1346249732,1708293222&amp;fm=26&amp;gp=0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52120" y="620688"/>
              <a:ext cx="1173249" cy="899355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2267744" y="476672"/>
            <a:ext cx="3491880" cy="899355"/>
            <a:chOff x="5652120" y="620688"/>
            <a:chExt cx="3491880" cy="899355"/>
          </a:xfrm>
        </p:grpSpPr>
        <p:pic>
          <p:nvPicPr>
            <p:cNvPr id="39" name="图片 38" descr="u=1346249732,1708293222&amp;fm=26&amp;gp=0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4248" y="620688"/>
              <a:ext cx="1173249" cy="899355"/>
            </a:xfrm>
            <a:prstGeom prst="rect">
              <a:avLst/>
            </a:prstGeom>
          </p:spPr>
        </p:pic>
        <p:pic>
          <p:nvPicPr>
            <p:cNvPr id="40" name="图片 39" descr="u=1346249732,1708293222&amp;fm=26&amp;gp=0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0751" y="620688"/>
              <a:ext cx="1173249" cy="899355"/>
            </a:xfrm>
            <a:prstGeom prst="rect">
              <a:avLst/>
            </a:prstGeom>
          </p:spPr>
        </p:pic>
        <p:pic>
          <p:nvPicPr>
            <p:cNvPr id="41" name="图片 40" descr="u=1346249732,1708293222&amp;fm=26&amp;gp=0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52120" y="620688"/>
              <a:ext cx="1173249" cy="899355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-1188640" y="476672"/>
            <a:ext cx="3491880" cy="899355"/>
            <a:chOff x="5652120" y="620688"/>
            <a:chExt cx="3491880" cy="899355"/>
          </a:xfrm>
        </p:grpSpPr>
        <p:pic>
          <p:nvPicPr>
            <p:cNvPr id="35" name="图片 34" descr="u=1346249732,1708293222&amp;fm=26&amp;gp=0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4248" y="620688"/>
              <a:ext cx="1173249" cy="899355"/>
            </a:xfrm>
            <a:prstGeom prst="rect">
              <a:avLst/>
            </a:prstGeom>
          </p:spPr>
        </p:pic>
        <p:pic>
          <p:nvPicPr>
            <p:cNvPr id="36" name="图片 35" descr="u=1346249732,1708293222&amp;fm=26&amp;gp=0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0751" y="620688"/>
              <a:ext cx="1173249" cy="899355"/>
            </a:xfrm>
            <a:prstGeom prst="rect">
              <a:avLst/>
            </a:prstGeom>
          </p:spPr>
        </p:pic>
        <p:pic>
          <p:nvPicPr>
            <p:cNvPr id="37" name="图片 36" descr="u=1346249732,1708293222&amp;fm=26&amp;gp=0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52120" y="620688"/>
              <a:ext cx="1173249" cy="899355"/>
            </a:xfrm>
            <a:prstGeom prst="rect">
              <a:avLst/>
            </a:prstGeom>
          </p:spPr>
        </p:pic>
      </p:grpSp>
      <p:pic>
        <p:nvPicPr>
          <p:cNvPr id="29" name="图片 28" descr="IMG_8445(20200328-142404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5877272"/>
            <a:ext cx="1619672" cy="524894"/>
          </a:xfrm>
          <a:prstGeom prst="rect">
            <a:avLst/>
          </a:prstGeom>
        </p:spPr>
      </p:pic>
      <p:pic>
        <p:nvPicPr>
          <p:cNvPr id="21" name="图片 20" descr="u=3490756026,355738385&amp;fm=26&amp;gp=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7663" y="5805264"/>
            <a:ext cx="432048" cy="610052"/>
          </a:xfrm>
          <a:prstGeom prst="rect">
            <a:avLst/>
          </a:prstGeom>
        </p:spPr>
      </p:pic>
      <p:pic>
        <p:nvPicPr>
          <p:cNvPr id="22" name="图片 21" descr="u=330534630,152399594&amp;fm=26&amp;gp=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608" y="5811084"/>
            <a:ext cx="586755" cy="586755"/>
          </a:xfrm>
          <a:prstGeom prst="rect">
            <a:avLst/>
          </a:prstGeom>
        </p:spPr>
      </p:pic>
      <p:pic>
        <p:nvPicPr>
          <p:cNvPr id="23" name="图片 22" descr="u=4182161822,1455171318&amp;fm=26&amp;gp=0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9711" y="5837750"/>
            <a:ext cx="425891" cy="549399"/>
          </a:xfrm>
          <a:prstGeom prst="rect">
            <a:avLst/>
          </a:prstGeom>
        </p:spPr>
      </p:pic>
      <p:pic>
        <p:nvPicPr>
          <p:cNvPr id="18" name="图片 17" descr="u=1884695025,3385956491&amp;fm=26&amp;gp=0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44208" y="5661248"/>
            <a:ext cx="587974" cy="831396"/>
          </a:xfrm>
          <a:prstGeom prst="rect">
            <a:avLst/>
          </a:prstGeom>
        </p:spPr>
      </p:pic>
      <p:pic>
        <p:nvPicPr>
          <p:cNvPr id="19" name="图片 18" descr="5c07-hawmaua5376503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52320" y="5805264"/>
            <a:ext cx="478090" cy="576064"/>
          </a:xfrm>
          <a:prstGeom prst="rect">
            <a:avLst/>
          </a:prstGeom>
        </p:spPr>
      </p:pic>
      <p:pic>
        <p:nvPicPr>
          <p:cNvPr id="20" name="图片 19" descr="01300000247036122491111186918_s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92280" y="5805264"/>
            <a:ext cx="373655" cy="533793"/>
          </a:xfrm>
          <a:prstGeom prst="rect">
            <a:avLst/>
          </a:prstGeom>
        </p:spPr>
      </p:pic>
      <p:pic>
        <p:nvPicPr>
          <p:cNvPr id="16" name="图片 15" descr="u=3490756026,355738385&amp;fm=26&amp;gp=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52120" y="5799443"/>
            <a:ext cx="432048" cy="610052"/>
          </a:xfrm>
          <a:prstGeom prst="rect">
            <a:avLst/>
          </a:prstGeom>
        </p:spPr>
      </p:pic>
      <p:pic>
        <p:nvPicPr>
          <p:cNvPr id="14" name="图片 13" descr="u=1884695025,3385956491&amp;fm=26&amp;gp=0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39752" y="5661248"/>
            <a:ext cx="587974" cy="831396"/>
          </a:xfrm>
          <a:prstGeom prst="rect">
            <a:avLst/>
          </a:prstGeom>
        </p:spPr>
      </p:pic>
      <p:pic>
        <p:nvPicPr>
          <p:cNvPr id="10" name="图片 9" descr="u=3379497051,352569368&amp;fm=26&amp;gp=0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51920" y="5301208"/>
            <a:ext cx="1296144" cy="1080120"/>
          </a:xfrm>
          <a:prstGeom prst="rect">
            <a:avLst/>
          </a:prstGeom>
        </p:spPr>
      </p:pic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1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1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35496" y="44624"/>
            <a:ext cx="4022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第</a:t>
            </a:r>
            <a:r>
              <a:rPr lang="en-US" altLang="zh-CN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18</a:t>
            </a:r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课 统一多民族国家的巩固和发展</a:t>
            </a:r>
            <a:endParaRPr lang="zh-CN" altLang="en-US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1560" y="1340768"/>
            <a:ext cx="820891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      </a:t>
            </a:r>
            <a:r>
              <a:rPr lang="zh-CN" altLang="en-US" sz="2800" dirty="0">
                <a:solidFill>
                  <a:srgbClr val="FF0000"/>
                </a:solidFill>
                <a:latin typeface="+mj-ea"/>
                <a:ea typeface="+mj-ea"/>
              </a:rPr>
              <a:t>在清朝统一政权下，我国形成了一个以汉族为主体的，包括满、蒙、回、藏、维吾尔等五十多个民族共同组成的民族大家庭。各族人民之间的经济、文化联系加强了，边疆地区得到开发，使我国统一多民族的国家进一步得到巩固，基本奠定了今天的民族格局。清朝疆域的统一和巩固不是靠某个人创造的，而是清朝五十多个民族，每一个民族都是祖国历史的缔造者。任何分裂祖国的行径，都是每一个炎黄子孙所坚决不允许的！</a:t>
            </a:r>
          </a:p>
        </p:txBody>
      </p:sp>
      <p:pic>
        <p:nvPicPr>
          <p:cNvPr id="9" name="18-大唐豪侠-赵敏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13" cstate="print"/>
          <a:stretch>
            <a:fillRect/>
          </a:stretch>
        </p:blipFill>
        <p:spPr>
          <a:xfrm>
            <a:off x="8604448" y="6309320"/>
            <a:ext cx="304800" cy="304800"/>
          </a:xfrm>
          <a:prstGeom prst="rect">
            <a:avLst/>
          </a:prstGeom>
        </p:spPr>
      </p:pic>
      <p:pic>
        <p:nvPicPr>
          <p:cNvPr id="12" name="图片 11" descr="5c07-hawmaua5376503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47864" y="5805264"/>
            <a:ext cx="478090" cy="576064"/>
          </a:xfrm>
          <a:prstGeom prst="rect">
            <a:avLst/>
          </a:prstGeom>
        </p:spPr>
      </p:pic>
      <p:pic>
        <p:nvPicPr>
          <p:cNvPr id="13" name="图片 12" descr="01300000247036122491111186918_s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87824" y="5805264"/>
            <a:ext cx="373655" cy="533793"/>
          </a:xfrm>
          <a:prstGeom prst="rect">
            <a:avLst/>
          </a:prstGeom>
        </p:spPr>
      </p:pic>
      <p:pic>
        <p:nvPicPr>
          <p:cNvPr id="15" name="图片 14" descr="u=330534630,152399594&amp;fm=26&amp;gp=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8065" y="5805263"/>
            <a:ext cx="586755" cy="586755"/>
          </a:xfrm>
          <a:prstGeom prst="rect">
            <a:avLst/>
          </a:prstGeom>
        </p:spPr>
      </p:pic>
      <p:pic>
        <p:nvPicPr>
          <p:cNvPr id="17" name="图片 16" descr="u=4182161822,1455171318&amp;fm=26&amp;gp=0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84168" y="5831929"/>
            <a:ext cx="425891" cy="549399"/>
          </a:xfrm>
          <a:prstGeom prst="rect">
            <a:avLst/>
          </a:prstGeom>
        </p:spPr>
      </p:pic>
      <p:pic>
        <p:nvPicPr>
          <p:cNvPr id="27" name="图片 26" descr="01300000247036122491111186918_s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3969" y="5847535"/>
            <a:ext cx="373655" cy="533793"/>
          </a:xfrm>
          <a:prstGeom prst="rect">
            <a:avLst/>
          </a:prstGeom>
        </p:spPr>
      </p:pic>
      <p:pic>
        <p:nvPicPr>
          <p:cNvPr id="28" name="图片 27" descr="IMG_8446(20200328-142349) 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47856" y="5805264"/>
            <a:ext cx="1296144" cy="576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初中七年级历史18-统一多民族国家的巩固和发展6">
            <a:hlinkClick r:id="" action="ppaction://media"/>
            <a:extLst>
              <a:ext uri="{FF2B5EF4-FFF2-40B4-BE49-F238E27FC236}">
                <a16:creationId xmlns:a16="http://schemas.microsoft.com/office/drawing/2014/main" id="{597FF414-388E-4C45-BD05-5F8776E083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92696"/>
            <a:ext cx="1062838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6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652120" y="476672"/>
            <a:ext cx="3491880" cy="899355"/>
            <a:chOff x="5652120" y="620688"/>
            <a:chExt cx="3491880" cy="899355"/>
          </a:xfrm>
        </p:grpSpPr>
        <p:pic>
          <p:nvPicPr>
            <p:cNvPr id="12" name="图片 11" descr="u=1346249732,1708293222&amp;fm=26&amp;gp=0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4248" y="620688"/>
              <a:ext cx="1173249" cy="899355"/>
            </a:xfrm>
            <a:prstGeom prst="rect">
              <a:avLst/>
            </a:prstGeom>
          </p:spPr>
        </p:pic>
        <p:pic>
          <p:nvPicPr>
            <p:cNvPr id="13" name="图片 12" descr="u=1346249732,1708293222&amp;fm=26&amp;gp=0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0751" y="620688"/>
              <a:ext cx="1173249" cy="899355"/>
            </a:xfrm>
            <a:prstGeom prst="rect">
              <a:avLst/>
            </a:prstGeom>
          </p:spPr>
        </p:pic>
        <p:pic>
          <p:nvPicPr>
            <p:cNvPr id="14" name="图片 13" descr="u=1346249732,1708293222&amp;fm=26&amp;gp=0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2120" y="620688"/>
              <a:ext cx="1173249" cy="899355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2195736" y="476672"/>
            <a:ext cx="3491880" cy="899355"/>
            <a:chOff x="5652120" y="620688"/>
            <a:chExt cx="3491880" cy="899355"/>
          </a:xfrm>
        </p:grpSpPr>
        <p:pic>
          <p:nvPicPr>
            <p:cNvPr id="16" name="图片 15" descr="u=1346249732,1708293222&amp;fm=26&amp;gp=0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4248" y="620688"/>
              <a:ext cx="1173249" cy="899355"/>
            </a:xfrm>
            <a:prstGeom prst="rect">
              <a:avLst/>
            </a:prstGeom>
          </p:spPr>
        </p:pic>
        <p:pic>
          <p:nvPicPr>
            <p:cNvPr id="17" name="图片 16" descr="u=1346249732,1708293222&amp;fm=26&amp;gp=0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0751" y="620688"/>
              <a:ext cx="1173249" cy="899355"/>
            </a:xfrm>
            <a:prstGeom prst="rect">
              <a:avLst/>
            </a:prstGeom>
          </p:spPr>
        </p:pic>
        <p:pic>
          <p:nvPicPr>
            <p:cNvPr id="18" name="图片 17" descr="u=1346249732,1708293222&amp;fm=26&amp;gp=0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2120" y="620688"/>
              <a:ext cx="1173249" cy="899355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-1188640" y="476672"/>
            <a:ext cx="3491880" cy="899355"/>
            <a:chOff x="5652120" y="620688"/>
            <a:chExt cx="3491880" cy="899355"/>
          </a:xfrm>
        </p:grpSpPr>
        <p:pic>
          <p:nvPicPr>
            <p:cNvPr id="20" name="图片 19" descr="u=1346249732,1708293222&amp;fm=26&amp;gp=0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4248" y="620688"/>
              <a:ext cx="1173249" cy="899355"/>
            </a:xfrm>
            <a:prstGeom prst="rect">
              <a:avLst/>
            </a:prstGeom>
          </p:spPr>
        </p:pic>
        <p:pic>
          <p:nvPicPr>
            <p:cNvPr id="21" name="图片 20" descr="u=1346249732,1708293222&amp;fm=26&amp;gp=0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0751" y="620688"/>
              <a:ext cx="1173249" cy="899355"/>
            </a:xfrm>
            <a:prstGeom prst="rect">
              <a:avLst/>
            </a:prstGeom>
          </p:spPr>
        </p:pic>
        <p:pic>
          <p:nvPicPr>
            <p:cNvPr id="22" name="图片 21" descr="u=1346249732,1708293222&amp;fm=26&amp;gp=0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2120" y="620688"/>
              <a:ext cx="1173249" cy="899355"/>
            </a:xfrm>
            <a:prstGeom prst="rect">
              <a:avLst/>
            </a:prstGeom>
          </p:spPr>
        </p:pic>
      </p:grpSp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3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3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35496" y="44624"/>
            <a:ext cx="4022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第</a:t>
            </a:r>
            <a:r>
              <a:rPr lang="en-US" altLang="zh-CN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18</a:t>
            </a:r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课 统一多民族国家的巩固和发展</a:t>
            </a:r>
            <a:endParaRPr lang="zh-CN" altLang="en-US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40408" y="2967334"/>
            <a:ext cx="399183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unset" dir="t"/>
            </a:scene3d>
            <a:sp3d prstMaterial="matte"/>
          </a:bodyPr>
          <a:lstStyle/>
          <a:p>
            <a:pPr algn="ctr"/>
            <a:r>
              <a:rPr lang="zh-CN" altLang="en-US" sz="7200" b="1" cap="none" spc="0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0000"/>
                </a:solidFill>
                <a:effectLst>
                  <a:outerShdw blurRad="152400" dist="228600" dir="16620000" sx="91000" sy="91000" kx="-1800000" algn="bl" rotWithShape="0">
                    <a:srgbClr val="FF3399">
                      <a:alpha val="60000"/>
                    </a:srgbClr>
                  </a:outerShdw>
                </a:effectLst>
              </a:rPr>
              <a:t>谢谢大家！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pic>
        <p:nvPicPr>
          <p:cNvPr id="13" name="图片 12" descr="吗图片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44844"/>
            <a:ext cx="2771800" cy="927222"/>
          </a:xfrm>
          <a:prstGeom prst="rect">
            <a:avLst/>
          </a:prstGeom>
        </p:spPr>
      </p:pic>
      <p:grpSp>
        <p:nvGrpSpPr>
          <p:cNvPr id="4" name="组合 16"/>
          <p:cNvGrpSpPr/>
          <p:nvPr/>
        </p:nvGrpSpPr>
        <p:grpSpPr>
          <a:xfrm>
            <a:off x="251520" y="35332"/>
            <a:ext cx="4358455" cy="378624"/>
            <a:chOff x="251520" y="35332"/>
            <a:chExt cx="4358455" cy="378624"/>
          </a:xfrm>
        </p:grpSpPr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251520" y="35332"/>
              <a:ext cx="208791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  <a:sym typeface="Arial" pitchFamily="34" charset="0"/>
                </a:rPr>
                <a:t>明清时期：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403648" y="44624"/>
              <a:ext cx="32063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b="1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  <a:sym typeface="Arial" pitchFamily="34" charset="0"/>
                </a:rPr>
                <a:t>统一多民族国家的巩固与发展</a:t>
              </a:r>
              <a:endPara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31080" y="1484784"/>
            <a:ext cx="3896904" cy="3600400"/>
            <a:chOff x="827584" y="1484784"/>
            <a:chExt cx="3896904" cy="3456384"/>
          </a:xfrm>
        </p:grpSpPr>
        <p:pic>
          <p:nvPicPr>
            <p:cNvPr id="17" name="图片 16" descr="20180830141114_501c5fc1b350e4f554d1d1fee65e3bc3_6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584" y="1484784"/>
              <a:ext cx="3896904" cy="3456384"/>
            </a:xfrm>
            <a:prstGeom prst="rect">
              <a:avLst/>
            </a:prstGeom>
            <a:ln w="63500" cap="rnd" cmpd="sng">
              <a:solidFill>
                <a:srgbClr val="00B050"/>
              </a:solidFill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2915816" y="3284984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黑体" pitchFamily="49" charset="-122"/>
                  <a:ea typeface="黑体" pitchFamily="49" charset="-122"/>
                </a:rPr>
                <a:t>明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788024" y="1484784"/>
            <a:ext cx="3867500" cy="3600400"/>
            <a:chOff x="4932040" y="1484784"/>
            <a:chExt cx="3867500" cy="3600400"/>
          </a:xfrm>
        </p:grpSpPr>
        <p:pic>
          <p:nvPicPr>
            <p:cNvPr id="19" name="图片 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2040" y="1484784"/>
              <a:ext cx="3867500" cy="3600400"/>
            </a:xfrm>
            <a:prstGeom prst="rect">
              <a:avLst/>
            </a:prstGeom>
            <a:noFill/>
            <a:ln w="63500" cap="rnd">
              <a:solidFill>
                <a:srgbClr val="00B050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6588224" y="335699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清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1403648" y="44624"/>
            <a:ext cx="320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统一多民族国家的巩固与发展</a:t>
            </a:r>
            <a:endParaRPr lang="zh-CN" altLang="en-US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51520" y="35332"/>
            <a:ext cx="20879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明清时期：</a:t>
            </a:r>
          </a:p>
        </p:txBody>
      </p:sp>
      <p:sp>
        <p:nvSpPr>
          <p:cNvPr id="18" name="矩形 17"/>
          <p:cNvSpPr/>
          <p:nvPr/>
        </p:nvSpPr>
        <p:spPr>
          <a:xfrm>
            <a:off x="1115616" y="1609636"/>
            <a:ext cx="7090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3200" b="1" dirty="0">
                <a:solidFill>
                  <a:srgbClr val="D41E25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第</a:t>
            </a:r>
            <a:r>
              <a:rPr lang="en-US" altLang="zh-CN" sz="3200" b="1" dirty="0">
                <a:solidFill>
                  <a:srgbClr val="D41E25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18</a:t>
            </a:r>
            <a:r>
              <a:rPr lang="zh-CN" altLang="en-US" sz="3200" b="1" dirty="0">
                <a:solidFill>
                  <a:srgbClr val="D41E25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课  统一多民族国家的巩固和发展</a:t>
            </a:r>
          </a:p>
        </p:txBody>
      </p:sp>
      <p:pic>
        <p:nvPicPr>
          <p:cNvPr id="27" name="图片 26" descr="tim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7744" y="3140969"/>
            <a:ext cx="432048" cy="443348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  <a:softEdge rad="12700"/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29" name="图片 28" descr="tim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7744" y="4293096"/>
            <a:ext cx="432048" cy="443348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  <a:softEdge rad="12700"/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sp>
        <p:nvSpPr>
          <p:cNvPr id="30" name="TextBox 29"/>
          <p:cNvSpPr txBox="1"/>
          <p:nvPr/>
        </p:nvSpPr>
        <p:spPr>
          <a:xfrm>
            <a:off x="3131840" y="3140968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一、清廷韬略统全国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01831" y="4273932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二、文武并进实国策</a:t>
            </a:r>
          </a:p>
        </p:txBody>
      </p:sp>
      <p:pic>
        <p:nvPicPr>
          <p:cNvPr id="32" name="图片 31" descr="吗图片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5444844"/>
            <a:ext cx="2771800" cy="927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547664" y="1052736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一、清廷韬略统全国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504056" y="1916832"/>
            <a:ext cx="8388424" cy="4392488"/>
            <a:chOff x="504056" y="1916832"/>
            <a:chExt cx="8388424" cy="439248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44608BC-B7A1-4294-B5D8-E3227C888548}"/>
                </a:ext>
              </a:extLst>
            </p:cNvPr>
            <p:cNvSpPr/>
            <p:nvPr/>
          </p:nvSpPr>
          <p:spPr>
            <a:xfrm>
              <a:off x="504056" y="1916832"/>
              <a:ext cx="8388424" cy="931024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3333FF"/>
                  </a:solidFill>
                  <a:latin typeface="微软雅黑" pitchFamily="34" charset="-122"/>
                  <a:ea typeface="微软雅黑" pitchFamily="34" charset="-122"/>
                </a:rPr>
                <a:t>          </a:t>
              </a:r>
              <a:r>
                <a:rPr lang="zh-CN" alt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7030A0"/>
                  </a:solidFill>
                  <a:latin typeface="楷体" pitchFamily="49" charset="-122"/>
                  <a:ea typeface="楷体" pitchFamily="49" charset="-122"/>
                </a:rPr>
                <a:t>思考： 作为一个少数民族入主中原的王朝，如果你是清朝的统治者，你会采取怎样的统治方式呢？</a:t>
              </a: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539552" y="3212976"/>
              <a:ext cx="7920880" cy="3096344"/>
            </a:xfrm>
            <a:prstGeom prst="roundRect">
              <a:avLst>
                <a:gd name="adj" fmla="val 11057"/>
              </a:avLst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15" name="左大括号 14"/>
            <p:cNvSpPr/>
            <p:nvPr/>
          </p:nvSpPr>
          <p:spPr>
            <a:xfrm>
              <a:off x="899592" y="3573016"/>
              <a:ext cx="360040" cy="2361546"/>
            </a:xfrm>
            <a:prstGeom prst="lef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"/>
            <p:cNvSpPr txBox="1"/>
            <p:nvPr/>
          </p:nvSpPr>
          <p:spPr>
            <a:xfrm>
              <a:off x="1403648" y="3429000"/>
              <a:ext cx="1657280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400" b="1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政治制度：</a:t>
              </a:r>
            </a:p>
          </p:txBody>
        </p:sp>
        <p:sp>
          <p:nvSpPr>
            <p:cNvPr id="17" name="文本框 17"/>
            <p:cNvSpPr txBox="1"/>
            <p:nvPr/>
          </p:nvSpPr>
          <p:spPr>
            <a:xfrm>
              <a:off x="1403648" y="5589240"/>
              <a:ext cx="1631950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2400" b="1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思想文化：</a:t>
              </a:r>
            </a:p>
          </p:txBody>
        </p:sp>
      </p:grpSp>
      <p:sp>
        <p:nvSpPr>
          <p:cNvPr id="18" name="文本框 3"/>
          <p:cNvSpPr txBox="1"/>
          <p:nvPr/>
        </p:nvSpPr>
        <p:spPr>
          <a:xfrm>
            <a:off x="2987824" y="3356992"/>
            <a:ext cx="3472069" cy="15696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8057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b="1" dirty="0">
                <a:solidFill>
                  <a:srgbClr val="805700"/>
                </a:solidFill>
                <a:latin typeface="华文中宋" pitchFamily="2" charset="-122"/>
                <a:ea typeface="华文中宋" pitchFamily="2" charset="-122"/>
              </a:rPr>
              <a:t>沿袭中原历代王朝的做法</a:t>
            </a: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，</a:t>
            </a:r>
            <a:r>
              <a:rPr lang="zh-CN" altLang="en-US" sz="2400" b="1" dirty="0">
                <a:solidFill>
                  <a:srgbClr val="805700"/>
                </a:solidFill>
                <a:latin typeface="华文中宋" pitchFamily="2" charset="-122"/>
                <a:ea typeface="华文中宋" pitchFamily="2" charset="-122"/>
              </a:rPr>
              <a:t>进一步</a:t>
            </a:r>
            <a:r>
              <a:rPr lang="zh-CN" altLang="en-US" sz="2400" b="1" u="sng" dirty="0">
                <a:solidFill>
                  <a:srgbClr val="3333FF"/>
                </a:solidFill>
                <a:latin typeface="华文中宋" pitchFamily="2" charset="-122"/>
                <a:ea typeface="华文中宋" pitchFamily="2" charset="-122"/>
              </a:rPr>
              <a:t>加强中央集权</a:t>
            </a:r>
            <a:r>
              <a:rPr lang="zh-CN" altLang="en-US" sz="2400" b="1" dirty="0">
                <a:solidFill>
                  <a:srgbClr val="805700"/>
                </a:solidFill>
                <a:latin typeface="华文中宋" pitchFamily="2" charset="-122"/>
                <a:ea typeface="华文中宋" pitchFamily="2" charset="-122"/>
              </a:rPr>
              <a:t>，维护政治上的</a:t>
            </a:r>
            <a:r>
              <a:rPr lang="zh-CN" altLang="en-US" sz="2400" b="1" u="sng" dirty="0">
                <a:solidFill>
                  <a:srgbClr val="3333FF"/>
                </a:solidFill>
                <a:latin typeface="华文中宋" pitchFamily="2" charset="-122"/>
                <a:ea typeface="华文中宋" pitchFamily="2" charset="-122"/>
              </a:rPr>
              <a:t>大一统</a:t>
            </a:r>
            <a:r>
              <a:rPr lang="zh-CN" altLang="en-US" sz="2400" b="1" dirty="0">
                <a:solidFill>
                  <a:srgbClr val="805700"/>
                </a:solidFill>
                <a:latin typeface="华文中宋" pitchFamily="2" charset="-122"/>
                <a:ea typeface="华文中宋" pitchFamily="2" charset="-122"/>
              </a:rPr>
              <a:t>；</a:t>
            </a:r>
          </a:p>
        </p:txBody>
      </p:sp>
      <p:sp>
        <p:nvSpPr>
          <p:cNvPr id="19" name="文本框 19"/>
          <p:cNvSpPr txBox="1"/>
          <p:nvPr/>
        </p:nvSpPr>
        <p:spPr>
          <a:xfrm>
            <a:off x="2987824" y="5373216"/>
            <a:ext cx="3445843" cy="8309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805700"/>
                </a:solidFill>
                <a:latin typeface="华文中宋" pitchFamily="2" charset="-122"/>
                <a:ea typeface="华文中宋" pitchFamily="2" charset="-122"/>
              </a:rPr>
              <a:t>推崇</a:t>
            </a:r>
            <a:r>
              <a:rPr lang="zh-CN" altLang="en-US" sz="2400" b="1" u="sng" dirty="0">
                <a:solidFill>
                  <a:srgbClr val="3333FF"/>
                </a:solidFill>
                <a:latin typeface="华文中宋" pitchFamily="2" charset="-122"/>
                <a:ea typeface="华文中宋" pitchFamily="2" charset="-122"/>
              </a:rPr>
              <a:t>儒家</a:t>
            </a:r>
            <a:r>
              <a:rPr lang="zh-CN" altLang="en-US" sz="2400" b="1" dirty="0">
                <a:solidFill>
                  <a:srgbClr val="805700"/>
                </a:solidFill>
                <a:latin typeface="华文中宋" pitchFamily="2" charset="-122"/>
                <a:ea typeface="华文中宋" pitchFamily="2" charset="-122"/>
              </a:rPr>
              <a:t>学说，继承历代文化传统；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04248" y="3429000"/>
            <a:ext cx="11463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333FF"/>
                </a:solidFill>
                <a:latin typeface="黑体" pitchFamily="49" charset="-122"/>
                <a:ea typeface="黑体" pitchFamily="49" charset="-122"/>
              </a:rPr>
              <a:t>作用</a:t>
            </a:r>
          </a:p>
        </p:txBody>
      </p:sp>
      <p:pic>
        <p:nvPicPr>
          <p:cNvPr id="22" name="图片 21" descr="图你片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0232" y="4509120"/>
            <a:ext cx="2876191" cy="2079569"/>
          </a:xfrm>
          <a:prstGeom prst="rect">
            <a:avLst/>
          </a:prstGeom>
        </p:spPr>
      </p:pic>
      <p:sp>
        <p:nvSpPr>
          <p:cNvPr id="21" name="文本框 1"/>
          <p:cNvSpPr txBox="1"/>
          <p:nvPr/>
        </p:nvSpPr>
        <p:spPr>
          <a:xfrm>
            <a:off x="6516216" y="4293096"/>
            <a:ext cx="1831836" cy="1569660"/>
          </a:xfrm>
          <a:prstGeom prst="rect">
            <a:avLst/>
          </a:prstGeom>
          <a:solidFill>
            <a:srgbClr val="185B78"/>
          </a:solidFill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清朝在</a:t>
            </a:r>
            <a:r>
              <a:rPr lang="en-US" altLang="en-US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政治上</a:t>
            </a:r>
            <a:r>
              <a:rPr lang="en-US" altLang="en-US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en-US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思想上</a:t>
            </a:r>
            <a:r>
              <a:rPr lang="en-US" altLang="en-US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巩固了自身的统治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0"/>
            <a:ext cx="4575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18</a:t>
            </a:r>
            <a:r>
              <a:rPr lang="zh-CN" altLang="en-US" sz="20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课  统一多民族国家的巩固和发展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691680" y="836712"/>
            <a:ext cx="38924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二、文武并进实国策</a:t>
            </a:r>
            <a:endParaRPr lang="en-US" altLang="zh-CN" sz="32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4575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18</a:t>
            </a:r>
            <a:r>
              <a:rPr lang="zh-CN" altLang="en-US" sz="20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课  统一多民族国家的巩固和发展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35696" y="1556792"/>
            <a:ext cx="3563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4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4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、“剑”指东南</a:t>
            </a:r>
            <a:r>
              <a:rPr lang="en-US" altLang="zh-CN" sz="24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24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台湾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899591" y="2420888"/>
            <a:ext cx="7200801" cy="3712478"/>
            <a:chOff x="899591" y="2420888"/>
            <a:chExt cx="7200801" cy="3712478"/>
          </a:xfrm>
        </p:grpSpPr>
        <p:sp>
          <p:nvSpPr>
            <p:cNvPr id="13" name="文本框 2"/>
            <p:cNvSpPr txBox="1">
              <a:spLocks noChangeArrowheads="1"/>
            </p:cNvSpPr>
            <p:nvPr/>
          </p:nvSpPr>
          <p:spPr bwMode="auto">
            <a:xfrm>
              <a:off x="2483768" y="5733256"/>
              <a:ext cx="428835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1624</a:t>
              </a:r>
              <a:r>
                <a: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年，荷兰侵略者占领我国台湾。</a:t>
              </a:r>
            </a:p>
          </p:txBody>
        </p:sp>
        <p:pic>
          <p:nvPicPr>
            <p:cNvPr id="16" name="图片 15" descr="5d85f5d86f05476795db56448f38bddb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6016" y="2420888"/>
              <a:ext cx="3384376" cy="2903736"/>
            </a:xfrm>
            <a:prstGeom prst="rect">
              <a:avLst/>
            </a:prstGeom>
          </p:spPr>
        </p:pic>
        <p:pic>
          <p:nvPicPr>
            <p:cNvPr id="20" name="图片 19" descr="5bafa40f4bfbfbedc9d9947e12656732aec31f4c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91" y="2420888"/>
              <a:ext cx="3332289" cy="28351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-108520" y="332656"/>
            <a:ext cx="469231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、“剑”指东南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台湾</a:t>
            </a:r>
            <a:endParaRPr lang="en-US" altLang="zh-CN" sz="32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）郑成功收复台湾</a:t>
            </a:r>
            <a:endParaRPr lang="en-US" altLang="zh-CN" sz="28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sz="24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4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   </a:t>
            </a:r>
            <a:endParaRPr lang="zh-CN" altLang="en-US" sz="24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496" y="44624"/>
            <a:ext cx="296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二、文武并进实国策</a:t>
            </a:r>
            <a:endParaRPr lang="en-US" altLang="zh-CN" sz="24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1520" y="184482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sz="2000" b="1" dirty="0"/>
              <a:t>郑成功致荷军总督招降书：</a:t>
            </a:r>
          </a:p>
          <a:p>
            <a:r>
              <a:rPr lang="zh-CN" altLang="en-US" sz="2000" b="1" dirty="0"/>
              <a:t>        台湾者，中国之土地也，久为贵国所踞，今余既来索，则地当归我。</a:t>
            </a:r>
          </a:p>
        </p:txBody>
      </p:sp>
      <p:sp>
        <p:nvSpPr>
          <p:cNvPr id="15" name="云形标注 14"/>
          <p:cNvSpPr/>
          <p:nvPr/>
        </p:nvSpPr>
        <p:spPr>
          <a:xfrm>
            <a:off x="5903640" y="1052736"/>
            <a:ext cx="3240360" cy="1152128"/>
          </a:xfrm>
          <a:prstGeom prst="cloudCallout">
            <a:avLst>
              <a:gd name="adj1" fmla="val -50873"/>
              <a:gd name="adj2" fmla="val -3606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为什么郑成功说：“台湾者</a:t>
            </a:r>
            <a:r>
              <a:rPr lang="en-US" altLang="zh-CN" dirty="0"/>
              <a:t>,</a:t>
            </a:r>
            <a:r>
              <a:rPr lang="zh-CN" altLang="en-US" dirty="0"/>
              <a:t>中国之土地也”？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9" y="2564904"/>
            <a:ext cx="9070975" cy="271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矩形 17"/>
          <p:cNvSpPr/>
          <p:nvPr/>
        </p:nvSpPr>
        <p:spPr>
          <a:xfrm>
            <a:off x="0" y="5373216"/>
            <a:ext cx="26277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002060"/>
                </a:solidFill>
                <a:latin typeface="+mn-ea"/>
                <a:ea typeface="+mn-ea"/>
              </a:rPr>
              <a:t>三国时期</a:t>
            </a:r>
            <a:r>
              <a:rPr lang="zh-CN" altLang="en-US" b="1" dirty="0">
                <a:latin typeface="+mn-ea"/>
                <a:ea typeface="+mn-ea"/>
              </a:rPr>
              <a:t>，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</a:rPr>
              <a:t>吴国大将卫温率船队到达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夷洲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</a:rPr>
              <a:t>，这是大陆人民大规模到达台湾的第一次明确记录。</a:t>
            </a:r>
          </a:p>
        </p:txBody>
      </p:sp>
      <p:sp>
        <p:nvSpPr>
          <p:cNvPr id="19" name="矩形 18"/>
          <p:cNvSpPr/>
          <p:nvPr/>
        </p:nvSpPr>
        <p:spPr>
          <a:xfrm>
            <a:off x="3112120" y="5397023"/>
            <a:ext cx="2540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002060"/>
                </a:solidFill>
                <a:latin typeface="+mn-ea"/>
                <a:ea typeface="+mn-ea"/>
              </a:rPr>
              <a:t>隋朝时期</a:t>
            </a:r>
            <a:r>
              <a:rPr lang="zh-CN" altLang="en-US" b="1" dirty="0">
                <a:latin typeface="+mn-ea"/>
                <a:ea typeface="+mn-ea"/>
              </a:rPr>
              <a:t>，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</a:rPr>
              <a:t>台湾称作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流求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</a:rPr>
              <a:t>，大陆商人常到流求贸易，移居台湾的人日益增多。</a:t>
            </a:r>
          </a:p>
        </p:txBody>
      </p:sp>
      <p:sp>
        <p:nvSpPr>
          <p:cNvPr id="20" name="矩形 19"/>
          <p:cNvSpPr/>
          <p:nvPr/>
        </p:nvSpPr>
        <p:spPr>
          <a:xfrm>
            <a:off x="6196905" y="5397023"/>
            <a:ext cx="269557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002060"/>
                </a:solidFill>
                <a:latin typeface="+mn-ea"/>
                <a:ea typeface="+mn-ea"/>
              </a:rPr>
              <a:t>元朝时期</a:t>
            </a:r>
            <a:r>
              <a:rPr lang="zh-CN" altLang="en-US" b="1" dirty="0">
                <a:latin typeface="+mn-ea"/>
                <a:ea typeface="+mn-ea"/>
              </a:rPr>
              <a:t>，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</a:rPr>
              <a:t>设澎湖巡检司，负责管辖澎湖和琉球。</a:t>
            </a:r>
          </a:p>
        </p:txBody>
      </p:sp>
      <p:pic>
        <p:nvPicPr>
          <p:cNvPr id="21" name="图片 20" descr="timgCA32T51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9992" y="764704"/>
            <a:ext cx="1296143" cy="1356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北京"/>
          <p:cNvPicPr>
            <a:picLocks noChangeAspect="1" noChangeArrowheads="1"/>
          </p:cNvPicPr>
          <p:nvPr/>
        </p:nvPicPr>
        <p:blipFill>
          <a:blip r:embed="rId2" cstate="print"/>
          <a:srcRect l="-84" b="85278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</p:spPr>
      </p:pic>
      <p:pic>
        <p:nvPicPr>
          <p:cNvPr id="6" name="Picture 6" descr="北京"/>
          <p:cNvPicPr>
            <a:picLocks noChangeAspect="1" noChangeArrowheads="1"/>
          </p:cNvPicPr>
          <p:nvPr/>
        </p:nvPicPr>
        <p:blipFill>
          <a:blip r:embed="rId2" cstate="print"/>
          <a:srcRect l="961" t="85278"/>
          <a:stretch>
            <a:fillRect/>
          </a:stretch>
        </p:blipFill>
        <p:spPr bwMode="auto">
          <a:xfrm>
            <a:off x="0" y="6381750"/>
            <a:ext cx="9144000" cy="4762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-180528" y="332656"/>
            <a:ext cx="469231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、“剑”指东南</a:t>
            </a:r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台湾</a:t>
            </a:r>
            <a:endParaRPr lang="en-US" altLang="zh-CN" sz="32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32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）郑成功收复台湾</a:t>
            </a:r>
            <a:endParaRPr lang="en-US" altLang="zh-CN" sz="28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sz="24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400" b="1" dirty="0">
                <a:solidFill>
                  <a:srgbClr val="1508B8"/>
                </a:solidFill>
                <a:latin typeface="黑体" pitchFamily="49" charset="-122"/>
                <a:ea typeface="黑体" pitchFamily="49" charset="-122"/>
              </a:rPr>
              <a:t>    </a:t>
            </a:r>
            <a:endParaRPr lang="zh-CN" altLang="en-US" sz="2400" b="1" dirty="0">
              <a:solidFill>
                <a:srgbClr val="1508B8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496" y="44624"/>
            <a:ext cx="296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二、文武并进实国策</a:t>
            </a:r>
            <a:endParaRPr lang="en-US" altLang="zh-CN" sz="24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3" name="Picture 3" descr="挥师东渡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060848"/>
            <a:ext cx="3886200" cy="25034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16" name="Group 4"/>
          <p:cNvGrpSpPr>
            <a:grpSpLocks/>
          </p:cNvGrpSpPr>
          <p:nvPr/>
        </p:nvGrpSpPr>
        <p:grpSpPr bwMode="auto">
          <a:xfrm>
            <a:off x="395536" y="4293096"/>
            <a:ext cx="4117975" cy="1439864"/>
            <a:chOff x="0" y="236"/>
            <a:chExt cx="3066" cy="907"/>
          </a:xfrm>
        </p:grpSpPr>
        <p:sp>
          <p:nvSpPr>
            <p:cNvPr id="21" name="Rectangle 5"/>
            <p:cNvSpPr>
              <a:spLocks noChangeArrowheads="1"/>
            </p:cNvSpPr>
            <p:nvPr/>
          </p:nvSpPr>
          <p:spPr bwMode="auto">
            <a:xfrm>
              <a:off x="0" y="236"/>
              <a:ext cx="3066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2" name="Rectangle 6"/>
            <p:cNvSpPr/>
            <p:nvPr/>
          </p:nvSpPr>
          <p:spPr>
            <a:xfrm>
              <a:off x="19" y="620"/>
              <a:ext cx="2934" cy="5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noProof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1661年</a:t>
              </a:r>
              <a:r>
                <a:rPr lang="en-US" altLang="zh-CN" sz="2400" noProof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,</a:t>
              </a:r>
              <a:r>
                <a:rPr lang="zh-CN" altLang="en-US" sz="2400" noProof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郑成功率军25000人，自金门出发，进军台湾。</a:t>
              </a:r>
            </a:p>
          </p:txBody>
        </p:sp>
      </p:grpSp>
      <p:grpSp>
        <p:nvGrpSpPr>
          <p:cNvPr id="28" name="Group 8"/>
          <p:cNvGrpSpPr>
            <a:grpSpLocks/>
          </p:cNvGrpSpPr>
          <p:nvPr/>
        </p:nvGrpSpPr>
        <p:grpSpPr bwMode="auto">
          <a:xfrm>
            <a:off x="4572000" y="1700808"/>
            <a:ext cx="4572000" cy="1325562"/>
            <a:chOff x="0" y="11"/>
            <a:chExt cx="3066" cy="835"/>
          </a:xfrm>
        </p:grpSpPr>
        <p:sp>
          <p:nvSpPr>
            <p:cNvPr id="29" name="Rectangle 9"/>
            <p:cNvSpPr>
              <a:spLocks noChangeArrowheads="1"/>
            </p:cNvSpPr>
            <p:nvPr/>
          </p:nvSpPr>
          <p:spPr bwMode="auto">
            <a:xfrm>
              <a:off x="0" y="11"/>
              <a:ext cx="3066" cy="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0" name="Rectangle 10"/>
            <p:cNvSpPr/>
            <p:nvPr/>
          </p:nvSpPr>
          <p:spPr>
            <a:xfrm>
              <a:off x="120" y="245"/>
              <a:ext cx="2824" cy="60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800" noProof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登陆受到当地人民的欢迎援助，所向披靡。</a:t>
              </a:r>
            </a:p>
          </p:txBody>
        </p:sp>
      </p:grpSp>
      <p:pic>
        <p:nvPicPr>
          <p:cNvPr id="31" name="Picture 2" descr="挥师东渡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3356992"/>
            <a:ext cx="3733800" cy="26511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5"/>
  <p:tag name="KSO_WM_UNIT_TYPE" val="m_h_f"/>
  <p:tag name="KSO_WM_UNIT_INDEX" val="1_2_1"/>
  <p:tag name="KSO_WM_UNIT_ID" val="diagram160015_5*m_h_f*1_2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2"/>
  <p:tag name="KSO_WM_UNIT_PRESET_TEXT_LEN" val="10"/>
  <p:tag name="KSO_WM_DIAGRAM_GROUP_CODE" val="m1-1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6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5"/>
  <p:tag name="KSO_WM_UNIT_TYPE" val="m_h_f"/>
  <p:tag name="KSO_WM_UNIT_INDEX" val="1_6_1"/>
  <p:tag name="KSO_WM_UNIT_ID" val="diagram160015_6*m_h_f*1_6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2"/>
  <p:tag name="KSO_WM_UNIT_PRESET_TEXT_LEN" val="10"/>
  <p:tag name="KSO_WM_DIAGRAM_GROUP_CODE" val="m1-1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6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5"/>
  <p:tag name="KSO_WM_UNIT_TYPE" val="m_i"/>
  <p:tag name="KSO_WM_UNIT_INDEX" val="1_1"/>
  <p:tag name="KSO_WM_UNIT_ID" val="diagram160015_5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5"/>
  <p:tag name="KSO_WM_UNIT_TYPE" val="m_h_f"/>
  <p:tag name="KSO_WM_UNIT_INDEX" val="1_1_1"/>
  <p:tag name="KSO_WM_UNIT_ID" val="diagram160015_5*m_h_f*1_1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2"/>
  <p:tag name="KSO_WM_UNIT_PRESET_TEXT_LEN" val="10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5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5"/>
  <p:tag name="KSO_WM_UNIT_TYPE" val="m_h_f"/>
  <p:tag name="KSO_WM_UNIT_INDEX" val="1_3_1"/>
  <p:tag name="KSO_WM_UNIT_ID" val="diagram160015_5*m_h_f*1_3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2"/>
  <p:tag name="KSO_WM_UNIT_PRESET_TEXT_LEN" val="10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5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5"/>
  <p:tag name="KSO_WM_UNIT_TYPE" val="m_h_f"/>
  <p:tag name="KSO_WM_UNIT_INDEX" val="1_5_1"/>
  <p:tag name="KSO_WM_UNIT_ID" val="diagram160015_5*m_h_f*1_5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2"/>
  <p:tag name="KSO_WM_UNIT_PRESET_TEXT_LEN" val="10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5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5"/>
  <p:tag name="KSO_WM_UNIT_TYPE" val="m_h_f"/>
  <p:tag name="KSO_WM_UNIT_INDEX" val="1_6_1"/>
  <p:tag name="KSO_WM_UNIT_ID" val="diagram160015_6*m_h_f*1_6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2"/>
  <p:tag name="KSO_WM_UNIT_PRESET_TEXT_LEN" val="10"/>
  <p:tag name="KSO_WM_DIAGRAM_GROUP_CODE" val="m1-1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6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5"/>
  <p:tag name="KSO_WM_UNIT_TYPE" val="m_i"/>
  <p:tag name="KSO_WM_UNIT_INDEX" val="1_1"/>
  <p:tag name="KSO_WM_UNIT_ID" val="diagram160015_5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5"/>
  <p:tag name="KSO_WM_UNIT_TYPE" val="m_i"/>
  <p:tag name="KSO_WM_UNIT_INDEX" val="1_1"/>
  <p:tag name="KSO_WM_UNIT_ID" val="diagram160015_5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5"/>
  <p:tag name="KSO_WM_UNIT_TYPE" val="m_i"/>
  <p:tag name="KSO_WM_UNIT_INDEX" val="1_1"/>
  <p:tag name="KSO_WM_UNIT_ID" val="diagram160015_5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5"/>
  <p:tag name="KSO_WM_UNIT_TYPE" val="m_i"/>
  <p:tag name="KSO_WM_UNIT_INDEX" val="1_1"/>
  <p:tag name="KSO_WM_UNIT_ID" val="diagram160015_5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1625</Words>
  <Application>Microsoft Office PowerPoint</Application>
  <PresentationFormat>全屏显示(4:3)</PresentationFormat>
  <Paragraphs>268</Paragraphs>
  <Slides>30</Slides>
  <Notes>2</Notes>
  <HiddenSlides>0</HiddenSlides>
  <MMClips>3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7" baseType="lpstr">
      <vt:lpstr>方正苏新诗柳楷简体</vt:lpstr>
      <vt:lpstr>仿宋</vt:lpstr>
      <vt:lpstr>黑体</vt:lpstr>
      <vt:lpstr>华康布丁体W12(P)</vt:lpstr>
      <vt:lpstr>华文新魏</vt:lpstr>
      <vt:lpstr>华文中宋</vt:lpstr>
      <vt:lpstr>楷体</vt:lpstr>
      <vt:lpstr>楷体_GB2312</vt:lpstr>
      <vt:lpstr>宋体</vt:lpstr>
      <vt:lpstr>微软雅黑</vt:lpstr>
      <vt:lpstr>Arial</vt:lpstr>
      <vt:lpstr>Calibri</vt:lpstr>
      <vt:lpstr>Cambria</vt:lpstr>
      <vt:lpstr>Impact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会玲 郭</cp:lastModifiedBy>
  <cp:revision>114</cp:revision>
  <dcterms:created xsi:type="dcterms:W3CDTF">2020-03-27T05:05:03Z</dcterms:created>
  <dcterms:modified xsi:type="dcterms:W3CDTF">2020-05-10T06:11:33Z</dcterms:modified>
</cp:coreProperties>
</file>